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64" r:id="rId5"/>
    <p:sldId id="265" r:id="rId6"/>
    <p:sldId id="266" r:id="rId7"/>
    <p:sldId id="267" r:id="rId8"/>
    <p:sldId id="283" r:id="rId9"/>
    <p:sldId id="268" r:id="rId10"/>
    <p:sldId id="269" r:id="rId11"/>
    <p:sldId id="270" r:id="rId12"/>
    <p:sldId id="271" r:id="rId13"/>
    <p:sldId id="272" r:id="rId14"/>
    <p:sldId id="273" r:id="rId15"/>
    <p:sldId id="274" r:id="rId16"/>
    <p:sldId id="275" r:id="rId17"/>
    <p:sldId id="284" r:id="rId18"/>
    <p:sldId id="276" r:id="rId19"/>
    <p:sldId id="277" r:id="rId20"/>
    <p:sldId id="278" r:id="rId21"/>
    <p:sldId id="279" r:id="rId22"/>
    <p:sldId id="280" r:id="rId23"/>
    <p:sldId id="282" r:id="rId24"/>
    <p:sldId id="281" r:id="rId25"/>
    <p:sldId id="285" r:id="rId26"/>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89404-84DA-4579-BF44-3530AE39CC3C}"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de-DE"/>
        </a:p>
      </dgm:t>
    </dgm:pt>
    <dgm:pt modelId="{719343E2-E736-44F2-9E77-66EB541B46F3}">
      <dgm:prSet phldrT="[Text]"/>
      <dgm:spPr/>
      <dgm:t>
        <a:bodyPr/>
        <a:lstStyle/>
        <a:p>
          <a:r>
            <a:rPr lang="de-DE" b="1" dirty="0" smtClean="0"/>
            <a:t>Körperhaltung</a:t>
          </a:r>
          <a:r>
            <a:rPr lang="de-DE" dirty="0" smtClean="0"/>
            <a:t/>
          </a:r>
          <a:br>
            <a:rPr lang="de-DE" dirty="0" smtClean="0"/>
          </a:br>
          <a:r>
            <a:rPr lang="de-DE" dirty="0" smtClean="0"/>
            <a:t>Spannung</a:t>
          </a:r>
          <a:br>
            <a:rPr lang="de-DE" dirty="0" smtClean="0"/>
          </a:br>
          <a:r>
            <a:rPr lang="de-DE" dirty="0" smtClean="0"/>
            <a:t>Nähe / Distanz</a:t>
          </a:r>
          <a:endParaRPr lang="de-DE" dirty="0"/>
        </a:p>
      </dgm:t>
    </dgm:pt>
    <dgm:pt modelId="{AACE599E-D7AA-46DC-9F21-2ACF72AEBC3A}" type="parTrans" cxnId="{E8F1BE4F-DD37-4FF0-827E-AE6906F8374C}">
      <dgm:prSet/>
      <dgm:spPr/>
      <dgm:t>
        <a:bodyPr/>
        <a:lstStyle/>
        <a:p>
          <a:endParaRPr lang="de-DE"/>
        </a:p>
      </dgm:t>
    </dgm:pt>
    <dgm:pt modelId="{06AF5187-CADF-44F8-AB9A-56E8925D806A}" type="sibTrans" cxnId="{E8F1BE4F-DD37-4FF0-827E-AE6906F8374C}">
      <dgm:prSet/>
      <dgm:spPr/>
      <dgm:t>
        <a:bodyPr/>
        <a:lstStyle/>
        <a:p>
          <a:endParaRPr lang="de-DE"/>
        </a:p>
      </dgm:t>
    </dgm:pt>
    <dgm:pt modelId="{903C54A5-0D4C-4B47-9257-6C4EBBD2C11A}">
      <dgm:prSet phldrT="[Text]"/>
      <dgm:spPr/>
      <dgm:t>
        <a:bodyPr/>
        <a:lstStyle/>
        <a:p>
          <a:r>
            <a:rPr lang="de-DE" b="1" dirty="0" smtClean="0"/>
            <a:t>Blick</a:t>
          </a:r>
          <a:r>
            <a:rPr lang="de-DE" dirty="0" smtClean="0"/>
            <a:t/>
          </a:r>
          <a:br>
            <a:rPr lang="de-DE" dirty="0" smtClean="0"/>
          </a:br>
          <a:r>
            <a:rPr lang="de-DE" dirty="0" smtClean="0"/>
            <a:t>Richtung</a:t>
          </a:r>
          <a:br>
            <a:rPr lang="de-DE" dirty="0" smtClean="0"/>
          </a:br>
          <a:r>
            <a:rPr lang="de-DE" dirty="0" smtClean="0"/>
            <a:t>Pupillen</a:t>
          </a:r>
          <a:endParaRPr lang="de-DE" dirty="0"/>
        </a:p>
      </dgm:t>
    </dgm:pt>
    <dgm:pt modelId="{49E3E445-18B0-4357-8B05-637070ECDBF6}" type="parTrans" cxnId="{B9A68DC2-D44E-4D6C-AFAD-1FEB440AA01F}">
      <dgm:prSet/>
      <dgm:spPr/>
      <dgm:t>
        <a:bodyPr/>
        <a:lstStyle/>
        <a:p>
          <a:endParaRPr lang="de-DE"/>
        </a:p>
      </dgm:t>
    </dgm:pt>
    <dgm:pt modelId="{3216EE45-4C84-4150-A413-ECFF5A83D2AC}" type="sibTrans" cxnId="{B9A68DC2-D44E-4D6C-AFAD-1FEB440AA01F}">
      <dgm:prSet/>
      <dgm:spPr/>
      <dgm:t>
        <a:bodyPr/>
        <a:lstStyle/>
        <a:p>
          <a:endParaRPr lang="de-DE"/>
        </a:p>
      </dgm:t>
    </dgm:pt>
    <dgm:pt modelId="{83264B9F-23BA-4950-898D-EDFEDD85B621}">
      <dgm:prSet phldrT="[Text]"/>
      <dgm:spPr/>
      <dgm:t>
        <a:bodyPr/>
        <a:lstStyle/>
        <a:p>
          <a:r>
            <a:rPr lang="de-DE" b="1" dirty="0" smtClean="0"/>
            <a:t>Gestik</a:t>
          </a:r>
          <a:r>
            <a:rPr lang="de-DE" dirty="0" smtClean="0"/>
            <a:t/>
          </a:r>
          <a:br>
            <a:rPr lang="de-DE" dirty="0" smtClean="0"/>
          </a:br>
          <a:r>
            <a:rPr lang="de-DE" dirty="0" smtClean="0"/>
            <a:t>Schultern</a:t>
          </a:r>
          <a:br>
            <a:rPr lang="de-DE" dirty="0" smtClean="0"/>
          </a:br>
          <a:r>
            <a:rPr lang="de-DE" dirty="0" smtClean="0"/>
            <a:t>Arme / Beine</a:t>
          </a:r>
          <a:endParaRPr lang="de-DE" dirty="0"/>
        </a:p>
      </dgm:t>
    </dgm:pt>
    <dgm:pt modelId="{FF32199B-E3DB-417C-9FBC-39BB1BEE0987}" type="parTrans" cxnId="{7FED3E3D-1AF8-4A62-8570-7FD992D2572B}">
      <dgm:prSet/>
      <dgm:spPr/>
      <dgm:t>
        <a:bodyPr/>
        <a:lstStyle/>
        <a:p>
          <a:endParaRPr lang="de-DE"/>
        </a:p>
      </dgm:t>
    </dgm:pt>
    <dgm:pt modelId="{700EA565-BB0A-4F22-A5A3-9D654BBAB67A}" type="sibTrans" cxnId="{7FED3E3D-1AF8-4A62-8570-7FD992D2572B}">
      <dgm:prSet/>
      <dgm:spPr/>
      <dgm:t>
        <a:bodyPr/>
        <a:lstStyle/>
        <a:p>
          <a:endParaRPr lang="de-DE"/>
        </a:p>
      </dgm:t>
    </dgm:pt>
    <dgm:pt modelId="{6B05F922-EBBF-4B23-B54F-4CA72C63CC58}">
      <dgm:prSet phldrT="[Text]"/>
      <dgm:spPr/>
      <dgm:t>
        <a:bodyPr/>
        <a:lstStyle/>
        <a:p>
          <a:r>
            <a:rPr lang="de-DE" b="1" dirty="0" smtClean="0"/>
            <a:t>Mimik</a:t>
          </a:r>
          <a:r>
            <a:rPr lang="de-DE" dirty="0" smtClean="0"/>
            <a:t/>
          </a:r>
          <a:br>
            <a:rPr lang="de-DE" dirty="0" smtClean="0"/>
          </a:br>
          <a:r>
            <a:rPr lang="de-DE" dirty="0" smtClean="0"/>
            <a:t>Atmung</a:t>
          </a:r>
          <a:br>
            <a:rPr lang="de-DE" dirty="0" smtClean="0"/>
          </a:br>
          <a:r>
            <a:rPr lang="de-DE" dirty="0" smtClean="0"/>
            <a:t>Schluckreflex</a:t>
          </a:r>
          <a:endParaRPr lang="de-DE" dirty="0"/>
        </a:p>
      </dgm:t>
    </dgm:pt>
    <dgm:pt modelId="{F5F2E201-D295-43D3-98D1-4DF6B2DF2A3D}" type="parTrans" cxnId="{EC7980E2-D711-42A0-8B72-002026AA806C}">
      <dgm:prSet/>
      <dgm:spPr/>
      <dgm:t>
        <a:bodyPr/>
        <a:lstStyle/>
        <a:p>
          <a:endParaRPr lang="de-DE"/>
        </a:p>
      </dgm:t>
    </dgm:pt>
    <dgm:pt modelId="{540E9000-0C2D-4032-88B7-5A56240BF4E4}" type="sibTrans" cxnId="{EC7980E2-D711-42A0-8B72-002026AA806C}">
      <dgm:prSet/>
      <dgm:spPr/>
      <dgm:t>
        <a:bodyPr/>
        <a:lstStyle/>
        <a:p>
          <a:endParaRPr lang="de-DE"/>
        </a:p>
      </dgm:t>
    </dgm:pt>
    <dgm:pt modelId="{570B3E01-7021-4269-AD6C-111B571244A0}">
      <dgm:prSet phldrT="[Text]"/>
      <dgm:spPr/>
      <dgm:t>
        <a:bodyPr/>
        <a:lstStyle/>
        <a:p>
          <a:r>
            <a:rPr lang="de-DE" b="1" dirty="0" smtClean="0"/>
            <a:t>Stimme</a:t>
          </a:r>
          <a:br>
            <a:rPr lang="de-DE" b="1" dirty="0" smtClean="0"/>
          </a:br>
          <a:r>
            <a:rPr lang="de-DE" dirty="0" smtClean="0"/>
            <a:t>Lautstärke</a:t>
          </a:r>
          <a:br>
            <a:rPr lang="de-DE" dirty="0" smtClean="0"/>
          </a:br>
          <a:r>
            <a:rPr lang="de-DE" dirty="0" smtClean="0"/>
            <a:t>Modulation</a:t>
          </a:r>
          <a:endParaRPr lang="de-DE" dirty="0"/>
        </a:p>
      </dgm:t>
    </dgm:pt>
    <dgm:pt modelId="{35518FF8-49FA-4739-B946-C478903943AB}" type="parTrans" cxnId="{9DA03D8D-CE40-4E8B-88B0-4727520BB115}">
      <dgm:prSet/>
      <dgm:spPr/>
      <dgm:t>
        <a:bodyPr/>
        <a:lstStyle/>
        <a:p>
          <a:endParaRPr lang="de-DE"/>
        </a:p>
      </dgm:t>
    </dgm:pt>
    <dgm:pt modelId="{AA9802C0-520E-42BC-950E-11F110A344D8}" type="sibTrans" cxnId="{9DA03D8D-CE40-4E8B-88B0-4727520BB115}">
      <dgm:prSet/>
      <dgm:spPr/>
      <dgm:t>
        <a:bodyPr/>
        <a:lstStyle/>
        <a:p>
          <a:endParaRPr lang="de-DE"/>
        </a:p>
      </dgm:t>
    </dgm:pt>
    <dgm:pt modelId="{3B00B7AF-BB99-47C8-8B8A-2A78826E4E59}" type="pres">
      <dgm:prSet presAssocID="{24189404-84DA-4579-BF44-3530AE39CC3C}" presName="cycle" presStyleCnt="0">
        <dgm:presLayoutVars>
          <dgm:dir/>
          <dgm:resizeHandles val="exact"/>
        </dgm:presLayoutVars>
      </dgm:prSet>
      <dgm:spPr/>
      <dgm:t>
        <a:bodyPr/>
        <a:lstStyle/>
        <a:p>
          <a:endParaRPr lang="de-DE"/>
        </a:p>
      </dgm:t>
    </dgm:pt>
    <dgm:pt modelId="{D046EA1D-B889-4E50-89E6-923E59F4723E}" type="pres">
      <dgm:prSet presAssocID="{719343E2-E736-44F2-9E77-66EB541B46F3}" presName="node" presStyleLbl="node1" presStyleIdx="0" presStyleCnt="5" custScaleX="133481" custScaleY="141767">
        <dgm:presLayoutVars>
          <dgm:bulletEnabled val="1"/>
        </dgm:presLayoutVars>
      </dgm:prSet>
      <dgm:spPr/>
      <dgm:t>
        <a:bodyPr/>
        <a:lstStyle/>
        <a:p>
          <a:endParaRPr lang="de-DE"/>
        </a:p>
      </dgm:t>
    </dgm:pt>
    <dgm:pt modelId="{76E511AB-CF40-4657-A537-51F06CAC3029}" type="pres">
      <dgm:prSet presAssocID="{719343E2-E736-44F2-9E77-66EB541B46F3}" presName="spNode" presStyleCnt="0"/>
      <dgm:spPr/>
    </dgm:pt>
    <dgm:pt modelId="{1690B48A-FE65-4E3D-B560-E676BE26A40D}" type="pres">
      <dgm:prSet presAssocID="{06AF5187-CADF-44F8-AB9A-56E8925D806A}" presName="sibTrans" presStyleLbl="sibTrans1D1" presStyleIdx="0" presStyleCnt="5"/>
      <dgm:spPr/>
      <dgm:t>
        <a:bodyPr/>
        <a:lstStyle/>
        <a:p>
          <a:endParaRPr lang="de-DE"/>
        </a:p>
      </dgm:t>
    </dgm:pt>
    <dgm:pt modelId="{C8D50BAE-6CB2-4B0F-9CA6-5364C0997D75}" type="pres">
      <dgm:prSet presAssocID="{903C54A5-0D4C-4B47-9257-6C4EBBD2C11A}" presName="node" presStyleLbl="node1" presStyleIdx="1" presStyleCnt="5" custScaleX="158500" custScaleY="138940" custRadScaleRad="114727" custRadScaleInc="26485">
        <dgm:presLayoutVars>
          <dgm:bulletEnabled val="1"/>
        </dgm:presLayoutVars>
      </dgm:prSet>
      <dgm:spPr/>
      <dgm:t>
        <a:bodyPr/>
        <a:lstStyle/>
        <a:p>
          <a:endParaRPr lang="de-DE"/>
        </a:p>
      </dgm:t>
    </dgm:pt>
    <dgm:pt modelId="{82E5CC3B-9446-49D3-8B69-F7A4ACCF20CA}" type="pres">
      <dgm:prSet presAssocID="{903C54A5-0D4C-4B47-9257-6C4EBBD2C11A}" presName="spNode" presStyleCnt="0"/>
      <dgm:spPr/>
    </dgm:pt>
    <dgm:pt modelId="{2553CB4A-8074-4C4D-9537-1078C241EAF4}" type="pres">
      <dgm:prSet presAssocID="{3216EE45-4C84-4150-A413-ECFF5A83D2AC}" presName="sibTrans" presStyleLbl="sibTrans1D1" presStyleIdx="1" presStyleCnt="5"/>
      <dgm:spPr/>
      <dgm:t>
        <a:bodyPr/>
        <a:lstStyle/>
        <a:p>
          <a:endParaRPr lang="de-DE"/>
        </a:p>
      </dgm:t>
    </dgm:pt>
    <dgm:pt modelId="{317F981F-16E2-4666-8CCD-6897382705FC}" type="pres">
      <dgm:prSet presAssocID="{83264B9F-23BA-4950-898D-EDFEDD85B621}" presName="node" presStyleLbl="node1" presStyleIdx="2" presStyleCnt="5" custScaleX="152480" custScaleY="135168" custRadScaleRad="106612" custRadScaleInc="-20742">
        <dgm:presLayoutVars>
          <dgm:bulletEnabled val="1"/>
        </dgm:presLayoutVars>
      </dgm:prSet>
      <dgm:spPr/>
      <dgm:t>
        <a:bodyPr/>
        <a:lstStyle/>
        <a:p>
          <a:endParaRPr lang="de-DE"/>
        </a:p>
      </dgm:t>
    </dgm:pt>
    <dgm:pt modelId="{7DE04C9F-0197-4418-BF58-271B266ECD86}" type="pres">
      <dgm:prSet presAssocID="{83264B9F-23BA-4950-898D-EDFEDD85B621}" presName="spNode" presStyleCnt="0"/>
      <dgm:spPr/>
    </dgm:pt>
    <dgm:pt modelId="{EF091F2B-2C92-4644-8D72-0D6E8F605F33}" type="pres">
      <dgm:prSet presAssocID="{700EA565-BB0A-4F22-A5A3-9D654BBAB67A}" presName="sibTrans" presStyleLbl="sibTrans1D1" presStyleIdx="2" presStyleCnt="5"/>
      <dgm:spPr/>
      <dgm:t>
        <a:bodyPr/>
        <a:lstStyle/>
        <a:p>
          <a:endParaRPr lang="de-DE"/>
        </a:p>
      </dgm:t>
    </dgm:pt>
    <dgm:pt modelId="{CBDD0466-3FB2-4701-B5CB-552B7098456B}" type="pres">
      <dgm:prSet presAssocID="{6B05F922-EBBF-4B23-B54F-4CA72C63CC58}" presName="node" presStyleLbl="node1" presStyleIdx="3" presStyleCnt="5" custScaleX="153729" custScaleY="143025" custRadScaleRad="112030" custRadScaleInc="32392">
        <dgm:presLayoutVars>
          <dgm:bulletEnabled val="1"/>
        </dgm:presLayoutVars>
      </dgm:prSet>
      <dgm:spPr/>
      <dgm:t>
        <a:bodyPr/>
        <a:lstStyle/>
        <a:p>
          <a:endParaRPr lang="de-DE"/>
        </a:p>
      </dgm:t>
    </dgm:pt>
    <dgm:pt modelId="{273A3FFD-1523-4ED0-9D9E-29F933FE9056}" type="pres">
      <dgm:prSet presAssocID="{6B05F922-EBBF-4B23-B54F-4CA72C63CC58}" presName="spNode" presStyleCnt="0"/>
      <dgm:spPr/>
    </dgm:pt>
    <dgm:pt modelId="{D5923E57-AC2C-4BDD-B1A7-99DAE9FDCF51}" type="pres">
      <dgm:prSet presAssocID="{540E9000-0C2D-4032-88B7-5A56240BF4E4}" presName="sibTrans" presStyleLbl="sibTrans1D1" presStyleIdx="3" presStyleCnt="5"/>
      <dgm:spPr/>
      <dgm:t>
        <a:bodyPr/>
        <a:lstStyle/>
        <a:p>
          <a:endParaRPr lang="de-DE"/>
        </a:p>
      </dgm:t>
    </dgm:pt>
    <dgm:pt modelId="{3B1EA0EC-F86B-43D2-BA3C-0738140ACCE9}" type="pres">
      <dgm:prSet presAssocID="{570B3E01-7021-4269-AD6C-111B571244A0}" presName="node" presStyleLbl="node1" presStyleIdx="4" presStyleCnt="5" custScaleX="151032" custScaleY="136370" custRadScaleRad="118498" custRadScaleInc="-25625">
        <dgm:presLayoutVars>
          <dgm:bulletEnabled val="1"/>
        </dgm:presLayoutVars>
      </dgm:prSet>
      <dgm:spPr/>
      <dgm:t>
        <a:bodyPr/>
        <a:lstStyle/>
        <a:p>
          <a:endParaRPr lang="de-DE"/>
        </a:p>
      </dgm:t>
    </dgm:pt>
    <dgm:pt modelId="{F17B8934-08B6-4353-9E93-A6DD7A0BB3C7}" type="pres">
      <dgm:prSet presAssocID="{570B3E01-7021-4269-AD6C-111B571244A0}" presName="spNode" presStyleCnt="0"/>
      <dgm:spPr/>
    </dgm:pt>
    <dgm:pt modelId="{13F40532-B9C0-4D61-925D-248EDEAB2335}" type="pres">
      <dgm:prSet presAssocID="{AA9802C0-520E-42BC-950E-11F110A344D8}" presName="sibTrans" presStyleLbl="sibTrans1D1" presStyleIdx="4" presStyleCnt="5"/>
      <dgm:spPr/>
      <dgm:t>
        <a:bodyPr/>
        <a:lstStyle/>
        <a:p>
          <a:endParaRPr lang="de-DE"/>
        </a:p>
      </dgm:t>
    </dgm:pt>
  </dgm:ptLst>
  <dgm:cxnLst>
    <dgm:cxn modelId="{EE3CC325-071E-4E42-940D-F4E3128A2447}" type="presOf" srcId="{3216EE45-4C84-4150-A413-ECFF5A83D2AC}" destId="{2553CB4A-8074-4C4D-9537-1078C241EAF4}" srcOrd="0" destOrd="0" presId="urn:microsoft.com/office/officeart/2005/8/layout/cycle5"/>
    <dgm:cxn modelId="{DDEA2589-6192-4A47-8B29-99804269C6F4}" type="presOf" srcId="{AA9802C0-520E-42BC-950E-11F110A344D8}" destId="{13F40532-B9C0-4D61-925D-248EDEAB2335}" srcOrd="0" destOrd="0" presId="urn:microsoft.com/office/officeart/2005/8/layout/cycle5"/>
    <dgm:cxn modelId="{9DA03D8D-CE40-4E8B-88B0-4727520BB115}" srcId="{24189404-84DA-4579-BF44-3530AE39CC3C}" destId="{570B3E01-7021-4269-AD6C-111B571244A0}" srcOrd="4" destOrd="0" parTransId="{35518FF8-49FA-4739-B946-C478903943AB}" sibTransId="{AA9802C0-520E-42BC-950E-11F110A344D8}"/>
    <dgm:cxn modelId="{F115E3C8-1F72-4D4E-B850-6B3BF088BD25}" type="presOf" srcId="{540E9000-0C2D-4032-88B7-5A56240BF4E4}" destId="{D5923E57-AC2C-4BDD-B1A7-99DAE9FDCF51}" srcOrd="0" destOrd="0" presId="urn:microsoft.com/office/officeart/2005/8/layout/cycle5"/>
    <dgm:cxn modelId="{E8F1BE4F-DD37-4FF0-827E-AE6906F8374C}" srcId="{24189404-84DA-4579-BF44-3530AE39CC3C}" destId="{719343E2-E736-44F2-9E77-66EB541B46F3}" srcOrd="0" destOrd="0" parTransId="{AACE599E-D7AA-46DC-9F21-2ACF72AEBC3A}" sibTransId="{06AF5187-CADF-44F8-AB9A-56E8925D806A}"/>
    <dgm:cxn modelId="{83102A89-B2F1-4E99-B5FC-DCCB94435CF2}" type="presOf" srcId="{83264B9F-23BA-4950-898D-EDFEDD85B621}" destId="{317F981F-16E2-4666-8CCD-6897382705FC}" srcOrd="0" destOrd="0" presId="urn:microsoft.com/office/officeart/2005/8/layout/cycle5"/>
    <dgm:cxn modelId="{29B6A420-B2B4-426E-B29C-D66FD831D75C}" type="presOf" srcId="{903C54A5-0D4C-4B47-9257-6C4EBBD2C11A}" destId="{C8D50BAE-6CB2-4B0F-9CA6-5364C0997D75}" srcOrd="0" destOrd="0" presId="urn:microsoft.com/office/officeart/2005/8/layout/cycle5"/>
    <dgm:cxn modelId="{7ACEE6A3-9069-42A8-95C0-9C352D3433AE}" type="presOf" srcId="{24189404-84DA-4579-BF44-3530AE39CC3C}" destId="{3B00B7AF-BB99-47C8-8B8A-2A78826E4E59}" srcOrd="0" destOrd="0" presId="urn:microsoft.com/office/officeart/2005/8/layout/cycle5"/>
    <dgm:cxn modelId="{EC7980E2-D711-42A0-8B72-002026AA806C}" srcId="{24189404-84DA-4579-BF44-3530AE39CC3C}" destId="{6B05F922-EBBF-4B23-B54F-4CA72C63CC58}" srcOrd="3" destOrd="0" parTransId="{F5F2E201-D295-43D3-98D1-4DF6B2DF2A3D}" sibTransId="{540E9000-0C2D-4032-88B7-5A56240BF4E4}"/>
    <dgm:cxn modelId="{002A8C0E-3F3C-41EC-B626-92F20FEA8B25}" type="presOf" srcId="{6B05F922-EBBF-4B23-B54F-4CA72C63CC58}" destId="{CBDD0466-3FB2-4701-B5CB-552B7098456B}" srcOrd="0" destOrd="0" presId="urn:microsoft.com/office/officeart/2005/8/layout/cycle5"/>
    <dgm:cxn modelId="{1E0DB067-E72E-4EC1-AC2B-D34D496522EB}" type="presOf" srcId="{700EA565-BB0A-4F22-A5A3-9D654BBAB67A}" destId="{EF091F2B-2C92-4644-8D72-0D6E8F605F33}" srcOrd="0" destOrd="0" presId="urn:microsoft.com/office/officeart/2005/8/layout/cycle5"/>
    <dgm:cxn modelId="{0D7A8689-9172-41F0-A667-BEC481317F3E}" type="presOf" srcId="{719343E2-E736-44F2-9E77-66EB541B46F3}" destId="{D046EA1D-B889-4E50-89E6-923E59F4723E}" srcOrd="0" destOrd="0" presId="urn:microsoft.com/office/officeart/2005/8/layout/cycle5"/>
    <dgm:cxn modelId="{7FED3E3D-1AF8-4A62-8570-7FD992D2572B}" srcId="{24189404-84DA-4579-BF44-3530AE39CC3C}" destId="{83264B9F-23BA-4950-898D-EDFEDD85B621}" srcOrd="2" destOrd="0" parTransId="{FF32199B-E3DB-417C-9FBC-39BB1BEE0987}" sibTransId="{700EA565-BB0A-4F22-A5A3-9D654BBAB67A}"/>
    <dgm:cxn modelId="{94491D83-42D9-426D-8F74-0FF54CDC478A}" type="presOf" srcId="{06AF5187-CADF-44F8-AB9A-56E8925D806A}" destId="{1690B48A-FE65-4E3D-B560-E676BE26A40D}" srcOrd="0" destOrd="0" presId="urn:microsoft.com/office/officeart/2005/8/layout/cycle5"/>
    <dgm:cxn modelId="{B9A68DC2-D44E-4D6C-AFAD-1FEB440AA01F}" srcId="{24189404-84DA-4579-BF44-3530AE39CC3C}" destId="{903C54A5-0D4C-4B47-9257-6C4EBBD2C11A}" srcOrd="1" destOrd="0" parTransId="{49E3E445-18B0-4357-8B05-637070ECDBF6}" sibTransId="{3216EE45-4C84-4150-A413-ECFF5A83D2AC}"/>
    <dgm:cxn modelId="{B66726AD-4B13-4F9E-A6DE-B0303C032BE3}" type="presOf" srcId="{570B3E01-7021-4269-AD6C-111B571244A0}" destId="{3B1EA0EC-F86B-43D2-BA3C-0738140ACCE9}" srcOrd="0" destOrd="0" presId="urn:microsoft.com/office/officeart/2005/8/layout/cycle5"/>
    <dgm:cxn modelId="{BD9A4A4A-190B-4655-A461-D653D5F04DA9}" type="presParOf" srcId="{3B00B7AF-BB99-47C8-8B8A-2A78826E4E59}" destId="{D046EA1D-B889-4E50-89E6-923E59F4723E}" srcOrd="0" destOrd="0" presId="urn:microsoft.com/office/officeart/2005/8/layout/cycle5"/>
    <dgm:cxn modelId="{30220F5A-61F1-4935-9ADB-6ACA1FBD315F}" type="presParOf" srcId="{3B00B7AF-BB99-47C8-8B8A-2A78826E4E59}" destId="{76E511AB-CF40-4657-A537-51F06CAC3029}" srcOrd="1" destOrd="0" presId="urn:microsoft.com/office/officeart/2005/8/layout/cycle5"/>
    <dgm:cxn modelId="{E014C982-C255-4B82-94CD-DA9A3BBA2AD2}" type="presParOf" srcId="{3B00B7AF-BB99-47C8-8B8A-2A78826E4E59}" destId="{1690B48A-FE65-4E3D-B560-E676BE26A40D}" srcOrd="2" destOrd="0" presId="urn:microsoft.com/office/officeart/2005/8/layout/cycle5"/>
    <dgm:cxn modelId="{E7EF0ED0-0ECA-4045-941A-766D94F9FD51}" type="presParOf" srcId="{3B00B7AF-BB99-47C8-8B8A-2A78826E4E59}" destId="{C8D50BAE-6CB2-4B0F-9CA6-5364C0997D75}" srcOrd="3" destOrd="0" presId="urn:microsoft.com/office/officeart/2005/8/layout/cycle5"/>
    <dgm:cxn modelId="{ECB1DC5A-88FA-4834-B389-4503DFA75E83}" type="presParOf" srcId="{3B00B7AF-BB99-47C8-8B8A-2A78826E4E59}" destId="{82E5CC3B-9446-49D3-8B69-F7A4ACCF20CA}" srcOrd="4" destOrd="0" presId="urn:microsoft.com/office/officeart/2005/8/layout/cycle5"/>
    <dgm:cxn modelId="{D1CF3153-9ECD-448B-99A4-2BD5EA9FDB95}" type="presParOf" srcId="{3B00B7AF-BB99-47C8-8B8A-2A78826E4E59}" destId="{2553CB4A-8074-4C4D-9537-1078C241EAF4}" srcOrd="5" destOrd="0" presId="urn:microsoft.com/office/officeart/2005/8/layout/cycle5"/>
    <dgm:cxn modelId="{2598AA3D-75AF-46D8-A940-8DEF797A4B0E}" type="presParOf" srcId="{3B00B7AF-BB99-47C8-8B8A-2A78826E4E59}" destId="{317F981F-16E2-4666-8CCD-6897382705FC}" srcOrd="6" destOrd="0" presId="urn:microsoft.com/office/officeart/2005/8/layout/cycle5"/>
    <dgm:cxn modelId="{2C562D50-47E4-4DB4-9FED-16AB6C3507E9}" type="presParOf" srcId="{3B00B7AF-BB99-47C8-8B8A-2A78826E4E59}" destId="{7DE04C9F-0197-4418-BF58-271B266ECD86}" srcOrd="7" destOrd="0" presId="urn:microsoft.com/office/officeart/2005/8/layout/cycle5"/>
    <dgm:cxn modelId="{1E536970-4DF5-400E-A29E-EE0351E340CF}" type="presParOf" srcId="{3B00B7AF-BB99-47C8-8B8A-2A78826E4E59}" destId="{EF091F2B-2C92-4644-8D72-0D6E8F605F33}" srcOrd="8" destOrd="0" presId="urn:microsoft.com/office/officeart/2005/8/layout/cycle5"/>
    <dgm:cxn modelId="{6D888285-D6BA-4BF2-9E99-39604296303A}" type="presParOf" srcId="{3B00B7AF-BB99-47C8-8B8A-2A78826E4E59}" destId="{CBDD0466-3FB2-4701-B5CB-552B7098456B}" srcOrd="9" destOrd="0" presId="urn:microsoft.com/office/officeart/2005/8/layout/cycle5"/>
    <dgm:cxn modelId="{34335E51-E3E9-49E8-8759-2268F9E17654}" type="presParOf" srcId="{3B00B7AF-BB99-47C8-8B8A-2A78826E4E59}" destId="{273A3FFD-1523-4ED0-9D9E-29F933FE9056}" srcOrd="10" destOrd="0" presId="urn:microsoft.com/office/officeart/2005/8/layout/cycle5"/>
    <dgm:cxn modelId="{6183B1D1-8E3A-4868-9053-F766C2A6356B}" type="presParOf" srcId="{3B00B7AF-BB99-47C8-8B8A-2A78826E4E59}" destId="{D5923E57-AC2C-4BDD-B1A7-99DAE9FDCF51}" srcOrd="11" destOrd="0" presId="urn:microsoft.com/office/officeart/2005/8/layout/cycle5"/>
    <dgm:cxn modelId="{476D6E42-90A8-44B8-9D5B-DD4C0C6EF9DA}" type="presParOf" srcId="{3B00B7AF-BB99-47C8-8B8A-2A78826E4E59}" destId="{3B1EA0EC-F86B-43D2-BA3C-0738140ACCE9}" srcOrd="12" destOrd="0" presId="urn:microsoft.com/office/officeart/2005/8/layout/cycle5"/>
    <dgm:cxn modelId="{22BA1DE0-2202-4EE4-8251-C0841BF10E12}" type="presParOf" srcId="{3B00B7AF-BB99-47C8-8B8A-2A78826E4E59}" destId="{F17B8934-08B6-4353-9E93-A6DD7A0BB3C7}" srcOrd="13" destOrd="0" presId="urn:microsoft.com/office/officeart/2005/8/layout/cycle5"/>
    <dgm:cxn modelId="{493597B7-E020-4885-8674-5F052E3AF9F0}" type="presParOf" srcId="{3B00B7AF-BB99-47C8-8B8A-2A78826E4E59}" destId="{13F40532-B9C0-4D61-925D-248EDEAB2335}"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B7CEE6-8170-4F13-A6B8-82107A02BB69}" type="doc">
      <dgm:prSet loTypeId="urn:microsoft.com/office/officeart/2005/8/layout/default" loCatId="list" qsTypeId="urn:microsoft.com/office/officeart/2005/8/quickstyle/3d9" qsCatId="3D" csTypeId="urn:microsoft.com/office/officeart/2005/8/colors/accent1_2" csCatId="accent1" phldr="1"/>
      <dgm:spPr/>
      <dgm:t>
        <a:bodyPr/>
        <a:lstStyle/>
        <a:p>
          <a:endParaRPr lang="de-DE"/>
        </a:p>
      </dgm:t>
    </dgm:pt>
    <dgm:pt modelId="{E2FC4C50-F748-4B22-A0F7-2CB7F6A2E75D}">
      <dgm:prSet phldrT="[Text]"/>
      <dgm:spPr/>
      <dgm:t>
        <a:bodyPr/>
        <a:lstStyle/>
        <a:p>
          <a:r>
            <a:rPr lang="de-DE" dirty="0" smtClean="0"/>
            <a:t>Querulanten</a:t>
          </a:r>
          <a:endParaRPr lang="de-DE" dirty="0"/>
        </a:p>
      </dgm:t>
    </dgm:pt>
    <dgm:pt modelId="{BF6B450C-B3F9-4149-8406-2D5663A4C7F0}" type="parTrans" cxnId="{D2155ED1-16A7-48BE-9D2C-024DB7268950}">
      <dgm:prSet/>
      <dgm:spPr/>
      <dgm:t>
        <a:bodyPr/>
        <a:lstStyle/>
        <a:p>
          <a:endParaRPr lang="de-DE"/>
        </a:p>
      </dgm:t>
    </dgm:pt>
    <dgm:pt modelId="{DDCE943D-6E48-40FE-B68F-0BFDF4A06FCD}" type="sibTrans" cxnId="{D2155ED1-16A7-48BE-9D2C-024DB7268950}">
      <dgm:prSet/>
      <dgm:spPr/>
      <dgm:t>
        <a:bodyPr/>
        <a:lstStyle/>
        <a:p>
          <a:endParaRPr lang="de-DE"/>
        </a:p>
      </dgm:t>
    </dgm:pt>
    <dgm:pt modelId="{8735515E-ED5E-459B-B3A5-FE2AF79B0E7B}">
      <dgm:prSet phldrT="[Text]"/>
      <dgm:spPr/>
      <dgm:t>
        <a:bodyPr/>
        <a:lstStyle/>
        <a:p>
          <a:r>
            <a:rPr lang="de-DE" dirty="0" smtClean="0"/>
            <a:t>Adrenalinjunkies</a:t>
          </a:r>
          <a:br>
            <a:rPr lang="de-DE" dirty="0" smtClean="0"/>
          </a:br>
          <a:r>
            <a:rPr lang="de-DE" dirty="0" smtClean="0"/>
            <a:t>Gefühlsvampire</a:t>
          </a:r>
          <a:endParaRPr lang="de-DE" dirty="0"/>
        </a:p>
      </dgm:t>
    </dgm:pt>
    <dgm:pt modelId="{CD32A77F-686A-4DE9-A96A-2E84AA82DA1F}" type="parTrans" cxnId="{76A0CA64-C2E4-4DF6-B22B-B8974CB15816}">
      <dgm:prSet/>
      <dgm:spPr/>
      <dgm:t>
        <a:bodyPr/>
        <a:lstStyle/>
        <a:p>
          <a:endParaRPr lang="de-DE"/>
        </a:p>
      </dgm:t>
    </dgm:pt>
    <dgm:pt modelId="{6D7A4968-6A27-4426-A788-6862286CC3F0}" type="sibTrans" cxnId="{76A0CA64-C2E4-4DF6-B22B-B8974CB15816}">
      <dgm:prSet/>
      <dgm:spPr/>
      <dgm:t>
        <a:bodyPr/>
        <a:lstStyle/>
        <a:p>
          <a:endParaRPr lang="de-DE"/>
        </a:p>
      </dgm:t>
    </dgm:pt>
    <dgm:pt modelId="{8AF3FFC0-552A-4E77-8E74-7EDB7CDD507A}">
      <dgm:prSet phldrT="[Text]"/>
      <dgm:spPr/>
      <dgm:t>
        <a:bodyPr/>
        <a:lstStyle/>
        <a:p>
          <a:r>
            <a:rPr lang="de-DE" dirty="0" smtClean="0"/>
            <a:t>Verwirrte oder vermindert Zurechnungsfähige</a:t>
          </a:r>
          <a:endParaRPr lang="de-DE" dirty="0"/>
        </a:p>
      </dgm:t>
    </dgm:pt>
    <dgm:pt modelId="{DEA245B6-57AB-4D85-B058-D297CE904A27}" type="parTrans" cxnId="{79A7171C-17FB-4125-AAB5-3C5E64A300F2}">
      <dgm:prSet/>
      <dgm:spPr/>
      <dgm:t>
        <a:bodyPr/>
        <a:lstStyle/>
        <a:p>
          <a:endParaRPr lang="de-DE"/>
        </a:p>
      </dgm:t>
    </dgm:pt>
    <dgm:pt modelId="{5D2B00DC-9620-4929-BAE1-DFE13DED1D30}" type="sibTrans" cxnId="{79A7171C-17FB-4125-AAB5-3C5E64A300F2}">
      <dgm:prSet/>
      <dgm:spPr/>
      <dgm:t>
        <a:bodyPr/>
        <a:lstStyle/>
        <a:p>
          <a:endParaRPr lang="de-DE"/>
        </a:p>
      </dgm:t>
    </dgm:pt>
    <dgm:pt modelId="{F57C1A8E-F782-47CC-90DE-E2F4E5ED5EEA}">
      <dgm:prSet phldrT="[Text]"/>
      <dgm:spPr/>
      <dgm:t>
        <a:bodyPr/>
        <a:lstStyle/>
        <a:p>
          <a:r>
            <a:rPr lang="de-DE" dirty="0" smtClean="0"/>
            <a:t>Soziopaten</a:t>
          </a:r>
          <a:br>
            <a:rPr lang="de-DE" dirty="0" smtClean="0"/>
          </a:br>
          <a:r>
            <a:rPr lang="de-DE" dirty="0" smtClean="0"/>
            <a:t>Psychopathen</a:t>
          </a:r>
          <a:endParaRPr lang="de-DE" dirty="0"/>
        </a:p>
      </dgm:t>
    </dgm:pt>
    <dgm:pt modelId="{3D0260C2-6E67-4E6F-A651-CE8570986659}" type="parTrans" cxnId="{C3CDA0E4-63BE-495B-9E77-E31E71DF9243}">
      <dgm:prSet/>
      <dgm:spPr/>
      <dgm:t>
        <a:bodyPr/>
        <a:lstStyle/>
        <a:p>
          <a:endParaRPr lang="de-DE"/>
        </a:p>
      </dgm:t>
    </dgm:pt>
    <dgm:pt modelId="{B11364D5-B93A-4B50-AB0D-B6D593F13965}" type="sibTrans" cxnId="{C3CDA0E4-63BE-495B-9E77-E31E71DF9243}">
      <dgm:prSet/>
      <dgm:spPr/>
      <dgm:t>
        <a:bodyPr/>
        <a:lstStyle/>
        <a:p>
          <a:endParaRPr lang="de-DE"/>
        </a:p>
      </dgm:t>
    </dgm:pt>
    <dgm:pt modelId="{ADC68E88-51A1-47E3-A26A-DBAD77B95B77}" type="pres">
      <dgm:prSet presAssocID="{F8B7CEE6-8170-4F13-A6B8-82107A02BB69}" presName="diagram" presStyleCnt="0">
        <dgm:presLayoutVars>
          <dgm:dir/>
          <dgm:resizeHandles val="exact"/>
        </dgm:presLayoutVars>
      </dgm:prSet>
      <dgm:spPr/>
      <dgm:t>
        <a:bodyPr/>
        <a:lstStyle/>
        <a:p>
          <a:endParaRPr lang="de-DE"/>
        </a:p>
      </dgm:t>
    </dgm:pt>
    <dgm:pt modelId="{EC8AC371-112A-4297-83E0-C6A2FAF760E8}" type="pres">
      <dgm:prSet presAssocID="{E2FC4C50-F748-4B22-A0F7-2CB7F6A2E75D}" presName="node" presStyleLbl="node1" presStyleIdx="0" presStyleCnt="4">
        <dgm:presLayoutVars>
          <dgm:bulletEnabled val="1"/>
        </dgm:presLayoutVars>
      </dgm:prSet>
      <dgm:spPr/>
      <dgm:t>
        <a:bodyPr/>
        <a:lstStyle/>
        <a:p>
          <a:endParaRPr lang="de-DE"/>
        </a:p>
      </dgm:t>
    </dgm:pt>
    <dgm:pt modelId="{F9E81530-C5DB-4986-BABC-CC2CFA458C34}" type="pres">
      <dgm:prSet presAssocID="{DDCE943D-6E48-40FE-B68F-0BFDF4A06FCD}" presName="sibTrans" presStyleCnt="0"/>
      <dgm:spPr/>
      <dgm:t>
        <a:bodyPr/>
        <a:lstStyle/>
        <a:p>
          <a:endParaRPr lang="de-DE"/>
        </a:p>
      </dgm:t>
    </dgm:pt>
    <dgm:pt modelId="{0FA0DDD2-F5DF-4DEE-90EE-5A0906377FBF}" type="pres">
      <dgm:prSet presAssocID="{8735515E-ED5E-459B-B3A5-FE2AF79B0E7B}" presName="node" presStyleLbl="node1" presStyleIdx="1" presStyleCnt="4">
        <dgm:presLayoutVars>
          <dgm:bulletEnabled val="1"/>
        </dgm:presLayoutVars>
      </dgm:prSet>
      <dgm:spPr/>
      <dgm:t>
        <a:bodyPr/>
        <a:lstStyle/>
        <a:p>
          <a:endParaRPr lang="de-DE"/>
        </a:p>
      </dgm:t>
    </dgm:pt>
    <dgm:pt modelId="{6B6F5FE9-761E-45DA-AC3D-FA06CB1F0446}" type="pres">
      <dgm:prSet presAssocID="{6D7A4968-6A27-4426-A788-6862286CC3F0}" presName="sibTrans" presStyleCnt="0"/>
      <dgm:spPr/>
      <dgm:t>
        <a:bodyPr/>
        <a:lstStyle/>
        <a:p>
          <a:endParaRPr lang="de-DE"/>
        </a:p>
      </dgm:t>
    </dgm:pt>
    <dgm:pt modelId="{672D21FF-85DC-4EC9-A7DC-381E5A7BE0CB}" type="pres">
      <dgm:prSet presAssocID="{8AF3FFC0-552A-4E77-8E74-7EDB7CDD507A}" presName="node" presStyleLbl="node1" presStyleIdx="2" presStyleCnt="4">
        <dgm:presLayoutVars>
          <dgm:bulletEnabled val="1"/>
        </dgm:presLayoutVars>
      </dgm:prSet>
      <dgm:spPr/>
      <dgm:t>
        <a:bodyPr/>
        <a:lstStyle/>
        <a:p>
          <a:endParaRPr lang="de-DE"/>
        </a:p>
      </dgm:t>
    </dgm:pt>
    <dgm:pt modelId="{5C6E6E67-9BE7-459F-A59D-B1659FE624C9}" type="pres">
      <dgm:prSet presAssocID="{5D2B00DC-9620-4929-BAE1-DFE13DED1D30}" presName="sibTrans" presStyleCnt="0"/>
      <dgm:spPr/>
      <dgm:t>
        <a:bodyPr/>
        <a:lstStyle/>
        <a:p>
          <a:endParaRPr lang="de-DE"/>
        </a:p>
      </dgm:t>
    </dgm:pt>
    <dgm:pt modelId="{F258124B-EC78-49FE-8194-7A7D2EFAE586}" type="pres">
      <dgm:prSet presAssocID="{F57C1A8E-F782-47CC-90DE-E2F4E5ED5EEA}" presName="node" presStyleLbl="node1" presStyleIdx="3" presStyleCnt="4">
        <dgm:presLayoutVars>
          <dgm:bulletEnabled val="1"/>
        </dgm:presLayoutVars>
      </dgm:prSet>
      <dgm:spPr/>
      <dgm:t>
        <a:bodyPr/>
        <a:lstStyle/>
        <a:p>
          <a:endParaRPr lang="de-DE"/>
        </a:p>
      </dgm:t>
    </dgm:pt>
  </dgm:ptLst>
  <dgm:cxnLst>
    <dgm:cxn modelId="{CCB994A2-1F03-4D8A-9D1D-F72EE800EDE6}" type="presOf" srcId="{8AF3FFC0-552A-4E77-8E74-7EDB7CDD507A}" destId="{672D21FF-85DC-4EC9-A7DC-381E5A7BE0CB}" srcOrd="0" destOrd="0" presId="urn:microsoft.com/office/officeart/2005/8/layout/default"/>
    <dgm:cxn modelId="{9EED6F75-179B-4A17-803B-960DF5CFEF83}" type="presOf" srcId="{E2FC4C50-F748-4B22-A0F7-2CB7F6A2E75D}" destId="{EC8AC371-112A-4297-83E0-C6A2FAF760E8}" srcOrd="0" destOrd="0" presId="urn:microsoft.com/office/officeart/2005/8/layout/default"/>
    <dgm:cxn modelId="{D2155ED1-16A7-48BE-9D2C-024DB7268950}" srcId="{F8B7CEE6-8170-4F13-A6B8-82107A02BB69}" destId="{E2FC4C50-F748-4B22-A0F7-2CB7F6A2E75D}" srcOrd="0" destOrd="0" parTransId="{BF6B450C-B3F9-4149-8406-2D5663A4C7F0}" sibTransId="{DDCE943D-6E48-40FE-B68F-0BFDF4A06FCD}"/>
    <dgm:cxn modelId="{2838523F-5791-4F8C-B13A-672BA3237247}" type="presOf" srcId="{F57C1A8E-F782-47CC-90DE-E2F4E5ED5EEA}" destId="{F258124B-EC78-49FE-8194-7A7D2EFAE586}" srcOrd="0" destOrd="0" presId="urn:microsoft.com/office/officeart/2005/8/layout/default"/>
    <dgm:cxn modelId="{90B2A6BE-A7E1-4CE9-8F31-81CB26C13AEF}" type="presOf" srcId="{8735515E-ED5E-459B-B3A5-FE2AF79B0E7B}" destId="{0FA0DDD2-F5DF-4DEE-90EE-5A0906377FBF}" srcOrd="0" destOrd="0" presId="urn:microsoft.com/office/officeart/2005/8/layout/default"/>
    <dgm:cxn modelId="{79A7171C-17FB-4125-AAB5-3C5E64A300F2}" srcId="{F8B7CEE6-8170-4F13-A6B8-82107A02BB69}" destId="{8AF3FFC0-552A-4E77-8E74-7EDB7CDD507A}" srcOrd="2" destOrd="0" parTransId="{DEA245B6-57AB-4D85-B058-D297CE904A27}" sibTransId="{5D2B00DC-9620-4929-BAE1-DFE13DED1D30}"/>
    <dgm:cxn modelId="{C3CDA0E4-63BE-495B-9E77-E31E71DF9243}" srcId="{F8B7CEE6-8170-4F13-A6B8-82107A02BB69}" destId="{F57C1A8E-F782-47CC-90DE-E2F4E5ED5EEA}" srcOrd="3" destOrd="0" parTransId="{3D0260C2-6E67-4E6F-A651-CE8570986659}" sibTransId="{B11364D5-B93A-4B50-AB0D-B6D593F13965}"/>
    <dgm:cxn modelId="{76A0CA64-C2E4-4DF6-B22B-B8974CB15816}" srcId="{F8B7CEE6-8170-4F13-A6B8-82107A02BB69}" destId="{8735515E-ED5E-459B-B3A5-FE2AF79B0E7B}" srcOrd="1" destOrd="0" parTransId="{CD32A77F-686A-4DE9-A96A-2E84AA82DA1F}" sibTransId="{6D7A4968-6A27-4426-A788-6862286CC3F0}"/>
    <dgm:cxn modelId="{9D4769BE-673F-4AE7-9A8A-8E4EFE2CE03B}" type="presOf" srcId="{F8B7CEE6-8170-4F13-A6B8-82107A02BB69}" destId="{ADC68E88-51A1-47E3-A26A-DBAD77B95B77}" srcOrd="0" destOrd="0" presId="urn:microsoft.com/office/officeart/2005/8/layout/default"/>
    <dgm:cxn modelId="{7E7904B7-565E-4AB3-B885-2566C2D5E335}" type="presParOf" srcId="{ADC68E88-51A1-47E3-A26A-DBAD77B95B77}" destId="{EC8AC371-112A-4297-83E0-C6A2FAF760E8}" srcOrd="0" destOrd="0" presId="urn:microsoft.com/office/officeart/2005/8/layout/default"/>
    <dgm:cxn modelId="{72B9018C-61ED-4F68-B134-0B6EF540DB06}" type="presParOf" srcId="{ADC68E88-51A1-47E3-A26A-DBAD77B95B77}" destId="{F9E81530-C5DB-4986-BABC-CC2CFA458C34}" srcOrd="1" destOrd="0" presId="urn:microsoft.com/office/officeart/2005/8/layout/default"/>
    <dgm:cxn modelId="{8B88B79A-7DAB-449B-A963-3EF63252B77D}" type="presParOf" srcId="{ADC68E88-51A1-47E3-A26A-DBAD77B95B77}" destId="{0FA0DDD2-F5DF-4DEE-90EE-5A0906377FBF}" srcOrd="2" destOrd="0" presId="urn:microsoft.com/office/officeart/2005/8/layout/default"/>
    <dgm:cxn modelId="{820AFD5D-D749-4B7E-8F8F-EF54E968FA05}" type="presParOf" srcId="{ADC68E88-51A1-47E3-A26A-DBAD77B95B77}" destId="{6B6F5FE9-761E-45DA-AC3D-FA06CB1F0446}" srcOrd="3" destOrd="0" presId="urn:microsoft.com/office/officeart/2005/8/layout/default"/>
    <dgm:cxn modelId="{F1FBEADD-31E1-4FE8-B844-4F4DCCA6BD9B}" type="presParOf" srcId="{ADC68E88-51A1-47E3-A26A-DBAD77B95B77}" destId="{672D21FF-85DC-4EC9-A7DC-381E5A7BE0CB}" srcOrd="4" destOrd="0" presId="urn:microsoft.com/office/officeart/2005/8/layout/default"/>
    <dgm:cxn modelId="{7E506B0C-FF1F-4FC1-9915-DAA837B7FCB0}" type="presParOf" srcId="{ADC68E88-51A1-47E3-A26A-DBAD77B95B77}" destId="{5C6E6E67-9BE7-459F-A59D-B1659FE624C9}" srcOrd="5" destOrd="0" presId="urn:microsoft.com/office/officeart/2005/8/layout/default"/>
    <dgm:cxn modelId="{4A3246A6-8297-4D4E-A187-B4276E0856F4}" type="presParOf" srcId="{ADC68E88-51A1-47E3-A26A-DBAD77B95B77}" destId="{F258124B-EC78-49FE-8194-7A7D2EFAE58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75CC49-7AA7-4775-8FF8-0339EF31D25F}" type="doc">
      <dgm:prSet loTypeId="urn:microsoft.com/office/officeart/2005/8/layout/pyramid1" loCatId="pyramid" qsTypeId="urn:microsoft.com/office/officeart/2005/8/quickstyle/simple3" qsCatId="simple" csTypeId="urn:microsoft.com/office/officeart/2005/8/colors/accent1_2" csCatId="accent1" phldr="1"/>
      <dgm:spPr/>
    </dgm:pt>
    <dgm:pt modelId="{DF9D42C4-0F1C-4135-9E8B-64C7F62D3440}">
      <dgm:prSet phldrT="[Text]" custT="1"/>
      <dgm:spPr/>
      <dgm:t>
        <a:bodyPr/>
        <a:lstStyle/>
        <a:p>
          <a:r>
            <a:rPr lang="de-DE" sz="3200" b="1" dirty="0" smtClean="0"/>
            <a:t>Sei vorbereitet!</a:t>
          </a:r>
          <a:endParaRPr lang="de-DE" sz="3200" b="1" dirty="0"/>
        </a:p>
      </dgm:t>
    </dgm:pt>
    <dgm:pt modelId="{554B0B41-DD83-43DB-9876-E8CD021A635A}" type="parTrans" cxnId="{783B0ACD-F1F1-4C85-B784-DBC8D6AA2A9F}">
      <dgm:prSet/>
      <dgm:spPr/>
      <dgm:t>
        <a:bodyPr/>
        <a:lstStyle/>
        <a:p>
          <a:endParaRPr lang="de-DE"/>
        </a:p>
      </dgm:t>
    </dgm:pt>
    <dgm:pt modelId="{9853C687-3570-4968-8BE5-6D525A8CAA38}" type="sibTrans" cxnId="{783B0ACD-F1F1-4C85-B784-DBC8D6AA2A9F}">
      <dgm:prSet/>
      <dgm:spPr/>
      <dgm:t>
        <a:bodyPr/>
        <a:lstStyle/>
        <a:p>
          <a:endParaRPr lang="de-DE"/>
        </a:p>
      </dgm:t>
    </dgm:pt>
    <dgm:pt modelId="{225F3086-B4D4-43D7-8591-03014AE61078}">
      <dgm:prSet phldrT="[Text]"/>
      <dgm:spPr/>
      <dgm:t>
        <a:bodyPr/>
        <a:lstStyle/>
        <a:p>
          <a:r>
            <a:rPr lang="de-DE" dirty="0" smtClean="0"/>
            <a:t>In einer Bedrohungssituation bin ich </a:t>
          </a:r>
          <a:r>
            <a:rPr lang="de-DE" b="1" dirty="0" smtClean="0"/>
            <a:t>Privatperson</a:t>
          </a:r>
          <a:r>
            <a:rPr lang="de-DE" dirty="0" smtClean="0"/>
            <a:t> und entscheide für mich selbst!</a:t>
          </a:r>
          <a:endParaRPr lang="de-DE" dirty="0"/>
        </a:p>
      </dgm:t>
    </dgm:pt>
    <dgm:pt modelId="{DE4C7CE3-0F62-4F97-ACCD-D83F77929A98}" type="parTrans" cxnId="{CB450CD8-9872-465A-9D2D-8BFC29ACC11A}">
      <dgm:prSet/>
      <dgm:spPr/>
      <dgm:t>
        <a:bodyPr/>
        <a:lstStyle/>
        <a:p>
          <a:endParaRPr lang="de-DE"/>
        </a:p>
      </dgm:t>
    </dgm:pt>
    <dgm:pt modelId="{F6799C98-DBBF-4C52-933B-BE2EAB4E2AF3}" type="sibTrans" cxnId="{CB450CD8-9872-465A-9D2D-8BFC29ACC11A}">
      <dgm:prSet/>
      <dgm:spPr/>
      <dgm:t>
        <a:bodyPr/>
        <a:lstStyle/>
        <a:p>
          <a:endParaRPr lang="de-DE"/>
        </a:p>
      </dgm:t>
    </dgm:pt>
    <dgm:pt modelId="{4AFC3F07-1C0B-4A73-BA62-1B91DF1B2CEB}">
      <dgm:prSet phldrT="[Text]"/>
      <dgm:spPr/>
      <dgm:t>
        <a:bodyPr/>
        <a:lstStyle/>
        <a:p>
          <a:r>
            <a:rPr lang="de-DE" b="1" dirty="0" smtClean="0"/>
            <a:t>Wir sind gegen Gewalt!</a:t>
          </a:r>
          <a:r>
            <a:rPr lang="de-DE" dirty="0" smtClean="0"/>
            <a:t/>
          </a:r>
          <a:br>
            <a:rPr lang="de-DE" dirty="0" smtClean="0"/>
          </a:br>
          <a:r>
            <a:rPr lang="de-DE" b="1" dirty="0" smtClean="0"/>
            <a:t>Grenzüberschreitungen haben Konsequenzen!</a:t>
          </a:r>
          <a:endParaRPr lang="de-DE" b="1" dirty="0"/>
        </a:p>
      </dgm:t>
    </dgm:pt>
    <dgm:pt modelId="{3AD59349-0535-47B0-9412-73957893F50B}" type="parTrans" cxnId="{A3FFC03B-45E1-4D6C-B726-88FA3309020F}">
      <dgm:prSet/>
      <dgm:spPr/>
      <dgm:t>
        <a:bodyPr/>
        <a:lstStyle/>
        <a:p>
          <a:endParaRPr lang="de-DE"/>
        </a:p>
      </dgm:t>
    </dgm:pt>
    <dgm:pt modelId="{25DF1C09-5DC5-43E3-A4D4-B4AF9DCED471}" type="sibTrans" cxnId="{A3FFC03B-45E1-4D6C-B726-88FA3309020F}">
      <dgm:prSet/>
      <dgm:spPr/>
      <dgm:t>
        <a:bodyPr/>
        <a:lstStyle/>
        <a:p>
          <a:endParaRPr lang="de-DE"/>
        </a:p>
      </dgm:t>
    </dgm:pt>
    <dgm:pt modelId="{0882466A-BC3A-4634-9585-9DEFE4921407}" type="pres">
      <dgm:prSet presAssocID="{8D75CC49-7AA7-4775-8FF8-0339EF31D25F}" presName="Name0" presStyleCnt="0">
        <dgm:presLayoutVars>
          <dgm:dir/>
          <dgm:animLvl val="lvl"/>
          <dgm:resizeHandles val="exact"/>
        </dgm:presLayoutVars>
      </dgm:prSet>
      <dgm:spPr/>
    </dgm:pt>
    <dgm:pt modelId="{CA5B6176-0529-4DD6-B03E-EB0B83051E59}" type="pres">
      <dgm:prSet presAssocID="{DF9D42C4-0F1C-4135-9E8B-64C7F62D3440}" presName="Name8" presStyleCnt="0"/>
      <dgm:spPr/>
    </dgm:pt>
    <dgm:pt modelId="{2608A6E4-5058-4261-8A3A-8143573B821C}" type="pres">
      <dgm:prSet presAssocID="{DF9D42C4-0F1C-4135-9E8B-64C7F62D3440}" presName="level" presStyleLbl="node1" presStyleIdx="0" presStyleCnt="3">
        <dgm:presLayoutVars>
          <dgm:chMax val="1"/>
          <dgm:bulletEnabled val="1"/>
        </dgm:presLayoutVars>
      </dgm:prSet>
      <dgm:spPr/>
      <dgm:t>
        <a:bodyPr/>
        <a:lstStyle/>
        <a:p>
          <a:endParaRPr lang="de-DE"/>
        </a:p>
      </dgm:t>
    </dgm:pt>
    <dgm:pt modelId="{140412D1-97A7-4574-8AD0-04C7EFB3C4EB}" type="pres">
      <dgm:prSet presAssocID="{DF9D42C4-0F1C-4135-9E8B-64C7F62D3440}" presName="levelTx" presStyleLbl="revTx" presStyleIdx="0" presStyleCnt="0">
        <dgm:presLayoutVars>
          <dgm:chMax val="1"/>
          <dgm:bulletEnabled val="1"/>
        </dgm:presLayoutVars>
      </dgm:prSet>
      <dgm:spPr/>
      <dgm:t>
        <a:bodyPr/>
        <a:lstStyle/>
        <a:p>
          <a:endParaRPr lang="de-DE"/>
        </a:p>
      </dgm:t>
    </dgm:pt>
    <dgm:pt modelId="{48B3C843-3660-4DED-BD2B-A6378D9CDF8F}" type="pres">
      <dgm:prSet presAssocID="{225F3086-B4D4-43D7-8591-03014AE61078}" presName="Name8" presStyleCnt="0"/>
      <dgm:spPr/>
    </dgm:pt>
    <dgm:pt modelId="{87A83E7B-E10A-426B-9788-8831C68272E6}" type="pres">
      <dgm:prSet presAssocID="{225F3086-B4D4-43D7-8591-03014AE61078}" presName="level" presStyleLbl="node1" presStyleIdx="1" presStyleCnt="3">
        <dgm:presLayoutVars>
          <dgm:chMax val="1"/>
          <dgm:bulletEnabled val="1"/>
        </dgm:presLayoutVars>
      </dgm:prSet>
      <dgm:spPr/>
      <dgm:t>
        <a:bodyPr/>
        <a:lstStyle/>
        <a:p>
          <a:endParaRPr lang="de-DE"/>
        </a:p>
      </dgm:t>
    </dgm:pt>
    <dgm:pt modelId="{F1A6F1CA-C461-40A5-ADDC-7BCF531E0138}" type="pres">
      <dgm:prSet presAssocID="{225F3086-B4D4-43D7-8591-03014AE61078}" presName="levelTx" presStyleLbl="revTx" presStyleIdx="0" presStyleCnt="0">
        <dgm:presLayoutVars>
          <dgm:chMax val="1"/>
          <dgm:bulletEnabled val="1"/>
        </dgm:presLayoutVars>
      </dgm:prSet>
      <dgm:spPr/>
      <dgm:t>
        <a:bodyPr/>
        <a:lstStyle/>
        <a:p>
          <a:endParaRPr lang="de-DE"/>
        </a:p>
      </dgm:t>
    </dgm:pt>
    <dgm:pt modelId="{875AD2BE-C973-40AF-87A1-7CF5B0EE5FB6}" type="pres">
      <dgm:prSet presAssocID="{4AFC3F07-1C0B-4A73-BA62-1B91DF1B2CEB}" presName="Name8" presStyleCnt="0"/>
      <dgm:spPr/>
    </dgm:pt>
    <dgm:pt modelId="{3193840C-B4C3-49C5-BEB9-FBC2A16F6EBE}" type="pres">
      <dgm:prSet presAssocID="{4AFC3F07-1C0B-4A73-BA62-1B91DF1B2CEB}" presName="level" presStyleLbl="node1" presStyleIdx="2" presStyleCnt="3">
        <dgm:presLayoutVars>
          <dgm:chMax val="1"/>
          <dgm:bulletEnabled val="1"/>
        </dgm:presLayoutVars>
      </dgm:prSet>
      <dgm:spPr/>
      <dgm:t>
        <a:bodyPr/>
        <a:lstStyle/>
        <a:p>
          <a:endParaRPr lang="de-DE"/>
        </a:p>
      </dgm:t>
    </dgm:pt>
    <dgm:pt modelId="{A420DE28-3743-4C65-80CF-F09BF94902F6}" type="pres">
      <dgm:prSet presAssocID="{4AFC3F07-1C0B-4A73-BA62-1B91DF1B2CEB}" presName="levelTx" presStyleLbl="revTx" presStyleIdx="0" presStyleCnt="0">
        <dgm:presLayoutVars>
          <dgm:chMax val="1"/>
          <dgm:bulletEnabled val="1"/>
        </dgm:presLayoutVars>
      </dgm:prSet>
      <dgm:spPr/>
      <dgm:t>
        <a:bodyPr/>
        <a:lstStyle/>
        <a:p>
          <a:endParaRPr lang="de-DE"/>
        </a:p>
      </dgm:t>
    </dgm:pt>
  </dgm:ptLst>
  <dgm:cxnLst>
    <dgm:cxn modelId="{CB450CD8-9872-465A-9D2D-8BFC29ACC11A}" srcId="{8D75CC49-7AA7-4775-8FF8-0339EF31D25F}" destId="{225F3086-B4D4-43D7-8591-03014AE61078}" srcOrd="1" destOrd="0" parTransId="{DE4C7CE3-0F62-4F97-ACCD-D83F77929A98}" sibTransId="{F6799C98-DBBF-4C52-933B-BE2EAB4E2AF3}"/>
    <dgm:cxn modelId="{A5573A9B-31F0-4589-9A74-7B10FA70E473}" type="presOf" srcId="{4AFC3F07-1C0B-4A73-BA62-1B91DF1B2CEB}" destId="{A420DE28-3743-4C65-80CF-F09BF94902F6}" srcOrd="1" destOrd="0" presId="urn:microsoft.com/office/officeart/2005/8/layout/pyramid1"/>
    <dgm:cxn modelId="{CD724D93-F529-48FD-9F60-B37800048934}" type="presOf" srcId="{225F3086-B4D4-43D7-8591-03014AE61078}" destId="{F1A6F1CA-C461-40A5-ADDC-7BCF531E0138}" srcOrd="1" destOrd="0" presId="urn:microsoft.com/office/officeart/2005/8/layout/pyramid1"/>
    <dgm:cxn modelId="{599014BE-CA70-48F8-A1BF-586D8A728C7F}" type="presOf" srcId="{225F3086-B4D4-43D7-8591-03014AE61078}" destId="{87A83E7B-E10A-426B-9788-8831C68272E6}" srcOrd="0" destOrd="0" presId="urn:microsoft.com/office/officeart/2005/8/layout/pyramid1"/>
    <dgm:cxn modelId="{3D144A65-7385-4B04-978A-77F172BE9908}" type="presOf" srcId="{4AFC3F07-1C0B-4A73-BA62-1B91DF1B2CEB}" destId="{3193840C-B4C3-49C5-BEB9-FBC2A16F6EBE}" srcOrd="0" destOrd="0" presId="urn:microsoft.com/office/officeart/2005/8/layout/pyramid1"/>
    <dgm:cxn modelId="{783B0ACD-F1F1-4C85-B784-DBC8D6AA2A9F}" srcId="{8D75CC49-7AA7-4775-8FF8-0339EF31D25F}" destId="{DF9D42C4-0F1C-4135-9E8B-64C7F62D3440}" srcOrd="0" destOrd="0" parTransId="{554B0B41-DD83-43DB-9876-E8CD021A635A}" sibTransId="{9853C687-3570-4968-8BE5-6D525A8CAA38}"/>
    <dgm:cxn modelId="{13434F95-D4F4-42CD-B725-F1A71D9E9EF9}" type="presOf" srcId="{DF9D42C4-0F1C-4135-9E8B-64C7F62D3440}" destId="{140412D1-97A7-4574-8AD0-04C7EFB3C4EB}" srcOrd="1" destOrd="0" presId="urn:microsoft.com/office/officeart/2005/8/layout/pyramid1"/>
    <dgm:cxn modelId="{B9B3EDE4-A404-4D4F-B4D1-7220838FD65B}" type="presOf" srcId="{DF9D42C4-0F1C-4135-9E8B-64C7F62D3440}" destId="{2608A6E4-5058-4261-8A3A-8143573B821C}" srcOrd="0" destOrd="0" presId="urn:microsoft.com/office/officeart/2005/8/layout/pyramid1"/>
    <dgm:cxn modelId="{A3FFC03B-45E1-4D6C-B726-88FA3309020F}" srcId="{8D75CC49-7AA7-4775-8FF8-0339EF31D25F}" destId="{4AFC3F07-1C0B-4A73-BA62-1B91DF1B2CEB}" srcOrd="2" destOrd="0" parTransId="{3AD59349-0535-47B0-9412-73957893F50B}" sibTransId="{25DF1C09-5DC5-43E3-A4D4-B4AF9DCED471}"/>
    <dgm:cxn modelId="{F4162731-D45A-4477-8177-2094E49EF902}" type="presOf" srcId="{8D75CC49-7AA7-4775-8FF8-0339EF31D25F}" destId="{0882466A-BC3A-4634-9585-9DEFE4921407}" srcOrd="0" destOrd="0" presId="urn:microsoft.com/office/officeart/2005/8/layout/pyramid1"/>
    <dgm:cxn modelId="{4525D429-C1B0-49C0-B3B6-D6ABD68C63E9}" type="presParOf" srcId="{0882466A-BC3A-4634-9585-9DEFE4921407}" destId="{CA5B6176-0529-4DD6-B03E-EB0B83051E59}" srcOrd="0" destOrd="0" presId="urn:microsoft.com/office/officeart/2005/8/layout/pyramid1"/>
    <dgm:cxn modelId="{6D4314BF-5233-47F1-9DF4-46CF6F18AD4A}" type="presParOf" srcId="{CA5B6176-0529-4DD6-B03E-EB0B83051E59}" destId="{2608A6E4-5058-4261-8A3A-8143573B821C}" srcOrd="0" destOrd="0" presId="urn:microsoft.com/office/officeart/2005/8/layout/pyramid1"/>
    <dgm:cxn modelId="{D76AC92A-BBD3-4576-AC30-FB8B1CE5353A}" type="presParOf" srcId="{CA5B6176-0529-4DD6-B03E-EB0B83051E59}" destId="{140412D1-97A7-4574-8AD0-04C7EFB3C4EB}" srcOrd="1" destOrd="0" presId="urn:microsoft.com/office/officeart/2005/8/layout/pyramid1"/>
    <dgm:cxn modelId="{FF00D5D4-0CD8-4FB8-93F1-D35A060DC4B0}" type="presParOf" srcId="{0882466A-BC3A-4634-9585-9DEFE4921407}" destId="{48B3C843-3660-4DED-BD2B-A6378D9CDF8F}" srcOrd="1" destOrd="0" presId="urn:microsoft.com/office/officeart/2005/8/layout/pyramid1"/>
    <dgm:cxn modelId="{504D52C1-9CFF-4CA9-B12E-14D1F68D5D75}" type="presParOf" srcId="{48B3C843-3660-4DED-BD2B-A6378D9CDF8F}" destId="{87A83E7B-E10A-426B-9788-8831C68272E6}" srcOrd="0" destOrd="0" presId="urn:microsoft.com/office/officeart/2005/8/layout/pyramid1"/>
    <dgm:cxn modelId="{92D3C296-6731-4A4F-929B-B5904DFD06A6}" type="presParOf" srcId="{48B3C843-3660-4DED-BD2B-A6378D9CDF8F}" destId="{F1A6F1CA-C461-40A5-ADDC-7BCF531E0138}" srcOrd="1" destOrd="0" presId="urn:microsoft.com/office/officeart/2005/8/layout/pyramid1"/>
    <dgm:cxn modelId="{952087BE-4932-4F39-82B8-BC2E3D64ECF3}" type="presParOf" srcId="{0882466A-BC3A-4634-9585-9DEFE4921407}" destId="{875AD2BE-C973-40AF-87A1-7CF5B0EE5FB6}" srcOrd="2" destOrd="0" presId="urn:microsoft.com/office/officeart/2005/8/layout/pyramid1"/>
    <dgm:cxn modelId="{4F27C609-F8E2-4D4E-976B-82D88C234E33}" type="presParOf" srcId="{875AD2BE-C973-40AF-87A1-7CF5B0EE5FB6}" destId="{3193840C-B4C3-49C5-BEB9-FBC2A16F6EBE}" srcOrd="0" destOrd="0" presId="urn:microsoft.com/office/officeart/2005/8/layout/pyramid1"/>
    <dgm:cxn modelId="{37FC04D0-C7C1-4DA6-B9B9-D3730BC73C3E}" type="presParOf" srcId="{875AD2BE-C973-40AF-87A1-7CF5B0EE5FB6}" destId="{A420DE28-3743-4C65-80CF-F09BF94902F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6EA1D-B889-4E50-89E6-923E59F4723E}">
      <dsp:nvSpPr>
        <dsp:cNvPr id="0" name=""/>
        <dsp:cNvSpPr/>
      </dsp:nvSpPr>
      <dsp:spPr>
        <a:xfrm>
          <a:off x="2898444" y="-167609"/>
          <a:ext cx="1926094" cy="1329678"/>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t>Körperhaltung</a:t>
          </a:r>
          <a:r>
            <a:rPr lang="de-DE" sz="2000" kern="1200" dirty="0" smtClean="0"/>
            <a:t/>
          </a:r>
          <a:br>
            <a:rPr lang="de-DE" sz="2000" kern="1200" dirty="0" smtClean="0"/>
          </a:br>
          <a:r>
            <a:rPr lang="de-DE" sz="2000" kern="1200" dirty="0" smtClean="0"/>
            <a:t>Spannung</a:t>
          </a:r>
          <a:br>
            <a:rPr lang="de-DE" sz="2000" kern="1200" dirty="0" smtClean="0"/>
          </a:br>
          <a:r>
            <a:rPr lang="de-DE" sz="2000" kern="1200" dirty="0" smtClean="0"/>
            <a:t>Nähe / Distanz</a:t>
          </a:r>
          <a:endParaRPr lang="de-DE" sz="2000" kern="1200" dirty="0"/>
        </a:p>
      </dsp:txBody>
      <dsp:txXfrm>
        <a:off x="2963354" y="-102699"/>
        <a:ext cx="1796274" cy="1199858"/>
      </dsp:txXfrm>
    </dsp:sp>
    <dsp:sp modelId="{1690B48A-FE65-4E3D-B560-E676BE26A40D}">
      <dsp:nvSpPr>
        <dsp:cNvPr id="0" name=""/>
        <dsp:cNvSpPr/>
      </dsp:nvSpPr>
      <dsp:spPr>
        <a:xfrm>
          <a:off x="2486361" y="705357"/>
          <a:ext cx="3750246" cy="3750246"/>
        </a:xfrm>
        <a:custGeom>
          <a:avLst/>
          <a:gdLst/>
          <a:ahLst/>
          <a:cxnLst/>
          <a:rect l="0" t="0" r="0" b="0"/>
          <a:pathLst>
            <a:path>
              <a:moveTo>
                <a:pt x="2535715" y="120214"/>
              </a:moveTo>
              <a:arcTo wR="1875123" hR="1875123" stAng="17437657" swAng="116456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8D50BAE-6CB2-4B0F-9CA6-5364C0997D75}">
      <dsp:nvSpPr>
        <dsp:cNvPr id="0" name=""/>
        <dsp:cNvSpPr/>
      </dsp:nvSpPr>
      <dsp:spPr>
        <a:xfrm>
          <a:off x="4824939" y="1286594"/>
          <a:ext cx="2287111" cy="1303163"/>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t>Blick</a:t>
          </a:r>
          <a:r>
            <a:rPr lang="de-DE" sz="2000" kern="1200" dirty="0" smtClean="0"/>
            <a:t/>
          </a:r>
          <a:br>
            <a:rPr lang="de-DE" sz="2000" kern="1200" dirty="0" smtClean="0"/>
          </a:br>
          <a:r>
            <a:rPr lang="de-DE" sz="2000" kern="1200" dirty="0" smtClean="0"/>
            <a:t>Richtung</a:t>
          </a:r>
          <a:br>
            <a:rPr lang="de-DE" sz="2000" kern="1200" dirty="0" smtClean="0"/>
          </a:br>
          <a:r>
            <a:rPr lang="de-DE" sz="2000" kern="1200" dirty="0" smtClean="0"/>
            <a:t>Pupillen</a:t>
          </a:r>
          <a:endParaRPr lang="de-DE" sz="2000" kern="1200" dirty="0"/>
        </a:p>
      </dsp:txBody>
      <dsp:txXfrm>
        <a:off x="4888554" y="1350209"/>
        <a:ext cx="2159881" cy="1175933"/>
      </dsp:txXfrm>
    </dsp:sp>
    <dsp:sp modelId="{2553CB4A-8074-4C4D-9537-1078C241EAF4}">
      <dsp:nvSpPr>
        <dsp:cNvPr id="0" name=""/>
        <dsp:cNvSpPr/>
      </dsp:nvSpPr>
      <dsp:spPr>
        <a:xfrm>
          <a:off x="2325246" y="193949"/>
          <a:ext cx="3750246" cy="3750246"/>
        </a:xfrm>
        <a:custGeom>
          <a:avLst/>
          <a:gdLst/>
          <a:ahLst/>
          <a:cxnLst/>
          <a:rect l="0" t="0" r="0" b="0"/>
          <a:pathLst>
            <a:path>
              <a:moveTo>
                <a:pt x="3629702" y="2536589"/>
              </a:moveTo>
              <a:arcTo wR="1875123" hR="1875123" stAng="1239369" swAng="8252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17F981F-16E2-4666-8CCD-6897382705FC}">
      <dsp:nvSpPr>
        <dsp:cNvPr id="0" name=""/>
        <dsp:cNvSpPr/>
      </dsp:nvSpPr>
      <dsp:spPr>
        <a:xfrm>
          <a:off x="4072323" y="3247706"/>
          <a:ext cx="2200244" cy="1267784"/>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t>Gestik</a:t>
          </a:r>
          <a:r>
            <a:rPr lang="de-DE" sz="2000" kern="1200" dirty="0" smtClean="0"/>
            <a:t/>
          </a:r>
          <a:br>
            <a:rPr lang="de-DE" sz="2000" kern="1200" dirty="0" smtClean="0"/>
          </a:br>
          <a:r>
            <a:rPr lang="de-DE" sz="2000" kern="1200" dirty="0" smtClean="0"/>
            <a:t>Schultern</a:t>
          </a:r>
          <a:br>
            <a:rPr lang="de-DE" sz="2000" kern="1200" dirty="0" smtClean="0"/>
          </a:br>
          <a:r>
            <a:rPr lang="de-DE" sz="2000" kern="1200" dirty="0" smtClean="0"/>
            <a:t>Arme / Beine</a:t>
          </a:r>
          <a:endParaRPr lang="de-DE" sz="2000" kern="1200" dirty="0"/>
        </a:p>
      </dsp:txBody>
      <dsp:txXfrm>
        <a:off x="4134211" y="3309594"/>
        <a:ext cx="2076468" cy="1144008"/>
      </dsp:txXfrm>
    </dsp:sp>
    <dsp:sp modelId="{EF091F2B-2C92-4644-8D72-0D6E8F605F33}">
      <dsp:nvSpPr>
        <dsp:cNvPr id="0" name=""/>
        <dsp:cNvSpPr/>
      </dsp:nvSpPr>
      <dsp:spPr>
        <a:xfrm>
          <a:off x="1641099" y="694422"/>
          <a:ext cx="3750246" cy="3750246"/>
        </a:xfrm>
        <a:custGeom>
          <a:avLst/>
          <a:gdLst/>
          <a:ahLst/>
          <a:cxnLst/>
          <a:rect l="0" t="0" r="0" b="0"/>
          <a:pathLst>
            <a:path>
              <a:moveTo>
                <a:pt x="2323068" y="3695956"/>
              </a:moveTo>
              <a:arcTo wR="1875123" hR="1875123" stAng="4570744" swAng="62139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BDD0466-3FB2-4701-B5CB-552B7098456B}">
      <dsp:nvSpPr>
        <dsp:cNvPr id="0" name=""/>
        <dsp:cNvSpPr/>
      </dsp:nvSpPr>
      <dsp:spPr>
        <a:xfrm>
          <a:off x="1299058" y="3218473"/>
          <a:ext cx="2218267" cy="1341477"/>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t>Mimik</a:t>
          </a:r>
          <a:r>
            <a:rPr lang="de-DE" sz="2000" kern="1200" dirty="0" smtClean="0"/>
            <a:t/>
          </a:r>
          <a:br>
            <a:rPr lang="de-DE" sz="2000" kern="1200" dirty="0" smtClean="0"/>
          </a:br>
          <a:r>
            <a:rPr lang="de-DE" sz="2000" kern="1200" dirty="0" smtClean="0"/>
            <a:t>Atmung</a:t>
          </a:r>
          <a:br>
            <a:rPr lang="de-DE" sz="2000" kern="1200" dirty="0" smtClean="0"/>
          </a:br>
          <a:r>
            <a:rPr lang="de-DE" sz="2000" kern="1200" dirty="0" smtClean="0"/>
            <a:t>Schluckreflex</a:t>
          </a:r>
          <a:endParaRPr lang="de-DE" sz="2000" kern="1200" dirty="0"/>
        </a:p>
      </dsp:txBody>
      <dsp:txXfrm>
        <a:off x="1364544" y="3283959"/>
        <a:ext cx="2087295" cy="1210505"/>
      </dsp:txXfrm>
    </dsp:sp>
    <dsp:sp modelId="{D5923E57-AC2C-4BDD-B1A7-99DAE9FDCF51}">
      <dsp:nvSpPr>
        <dsp:cNvPr id="0" name=""/>
        <dsp:cNvSpPr/>
      </dsp:nvSpPr>
      <dsp:spPr>
        <a:xfrm>
          <a:off x="1601816" y="270974"/>
          <a:ext cx="3750246" cy="3750246"/>
        </a:xfrm>
        <a:custGeom>
          <a:avLst/>
          <a:gdLst/>
          <a:ahLst/>
          <a:cxnLst/>
          <a:rect l="0" t="0" r="0" b="0"/>
          <a:pathLst>
            <a:path>
              <a:moveTo>
                <a:pt x="258746" y="2825603"/>
              </a:moveTo>
              <a:arcTo wR="1875123" hR="1875123" stAng="8972588" swAng="80501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1EA0EC-F86B-43D2-BA3C-0738140ACCE9}">
      <dsp:nvSpPr>
        <dsp:cNvPr id="0" name=""/>
        <dsp:cNvSpPr/>
      </dsp:nvSpPr>
      <dsp:spPr>
        <a:xfrm>
          <a:off x="597186" y="1276538"/>
          <a:ext cx="2179350" cy="1279058"/>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t>Stimme</a:t>
          </a:r>
          <a:br>
            <a:rPr lang="de-DE" sz="2000" b="1" kern="1200" dirty="0" smtClean="0"/>
          </a:br>
          <a:r>
            <a:rPr lang="de-DE" sz="2000" kern="1200" dirty="0" smtClean="0"/>
            <a:t>Lautstärke</a:t>
          </a:r>
          <a:br>
            <a:rPr lang="de-DE" sz="2000" kern="1200" dirty="0" smtClean="0"/>
          </a:br>
          <a:r>
            <a:rPr lang="de-DE" sz="2000" kern="1200" dirty="0" smtClean="0"/>
            <a:t>Modulation</a:t>
          </a:r>
          <a:endParaRPr lang="de-DE" sz="2000" kern="1200" dirty="0"/>
        </a:p>
      </dsp:txBody>
      <dsp:txXfrm>
        <a:off x="659624" y="1338976"/>
        <a:ext cx="2054474" cy="1154182"/>
      </dsp:txXfrm>
    </dsp:sp>
    <dsp:sp modelId="{13F40532-B9C0-4D61-925D-248EDEAB2335}">
      <dsp:nvSpPr>
        <dsp:cNvPr id="0" name=""/>
        <dsp:cNvSpPr/>
      </dsp:nvSpPr>
      <dsp:spPr>
        <a:xfrm>
          <a:off x="1376816" y="729809"/>
          <a:ext cx="3750246" cy="3750246"/>
        </a:xfrm>
        <a:custGeom>
          <a:avLst/>
          <a:gdLst/>
          <a:ahLst/>
          <a:cxnLst/>
          <a:rect l="0" t="0" r="0" b="0"/>
          <a:pathLst>
            <a:path>
              <a:moveTo>
                <a:pt x="715867" y="401280"/>
              </a:moveTo>
              <a:arcTo wR="1875123" hR="1875123" stAng="13908783" swAng="123689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AC371-112A-4297-83E0-C6A2FAF760E8}">
      <dsp:nvSpPr>
        <dsp:cNvPr id="0" name=""/>
        <dsp:cNvSpPr/>
      </dsp:nvSpPr>
      <dsp:spPr>
        <a:xfrm>
          <a:off x="275536" y="836"/>
          <a:ext cx="3543721" cy="2126233"/>
        </a:xfrm>
        <a:prstGeom prst="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de-DE" sz="3100" kern="1200" dirty="0" smtClean="0"/>
            <a:t>Querulanten</a:t>
          </a:r>
          <a:endParaRPr lang="de-DE" sz="3100" kern="1200" dirty="0"/>
        </a:p>
      </dsp:txBody>
      <dsp:txXfrm>
        <a:off x="275536" y="836"/>
        <a:ext cx="3543721" cy="2126233"/>
      </dsp:txXfrm>
    </dsp:sp>
    <dsp:sp modelId="{0FA0DDD2-F5DF-4DEE-90EE-5A0906377FBF}">
      <dsp:nvSpPr>
        <dsp:cNvPr id="0" name=""/>
        <dsp:cNvSpPr/>
      </dsp:nvSpPr>
      <dsp:spPr>
        <a:xfrm>
          <a:off x="4173630" y="836"/>
          <a:ext cx="3543721" cy="2126233"/>
        </a:xfrm>
        <a:prstGeom prst="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de-DE" sz="3100" kern="1200" dirty="0" smtClean="0"/>
            <a:t>Adrenalinjunkies</a:t>
          </a:r>
          <a:br>
            <a:rPr lang="de-DE" sz="3100" kern="1200" dirty="0" smtClean="0"/>
          </a:br>
          <a:r>
            <a:rPr lang="de-DE" sz="3100" kern="1200" dirty="0" smtClean="0"/>
            <a:t>Gefühlsvampire</a:t>
          </a:r>
          <a:endParaRPr lang="de-DE" sz="3100" kern="1200" dirty="0"/>
        </a:p>
      </dsp:txBody>
      <dsp:txXfrm>
        <a:off x="4173630" y="836"/>
        <a:ext cx="3543721" cy="2126233"/>
      </dsp:txXfrm>
    </dsp:sp>
    <dsp:sp modelId="{672D21FF-85DC-4EC9-A7DC-381E5A7BE0CB}">
      <dsp:nvSpPr>
        <dsp:cNvPr id="0" name=""/>
        <dsp:cNvSpPr/>
      </dsp:nvSpPr>
      <dsp:spPr>
        <a:xfrm>
          <a:off x="275536" y="2481442"/>
          <a:ext cx="3543721" cy="2126233"/>
        </a:xfrm>
        <a:prstGeom prst="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de-DE" sz="3100" kern="1200" dirty="0" smtClean="0"/>
            <a:t>Verwirrte oder vermindert Zurechnungsfähige</a:t>
          </a:r>
          <a:endParaRPr lang="de-DE" sz="3100" kern="1200" dirty="0"/>
        </a:p>
      </dsp:txBody>
      <dsp:txXfrm>
        <a:off x="275536" y="2481442"/>
        <a:ext cx="3543721" cy="2126233"/>
      </dsp:txXfrm>
    </dsp:sp>
    <dsp:sp modelId="{F258124B-EC78-49FE-8194-7A7D2EFAE586}">
      <dsp:nvSpPr>
        <dsp:cNvPr id="0" name=""/>
        <dsp:cNvSpPr/>
      </dsp:nvSpPr>
      <dsp:spPr>
        <a:xfrm>
          <a:off x="4173630" y="2481442"/>
          <a:ext cx="3543721" cy="2126233"/>
        </a:xfrm>
        <a:prstGeom prst="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de-DE" sz="3100" kern="1200" dirty="0" smtClean="0"/>
            <a:t>Soziopaten</a:t>
          </a:r>
          <a:br>
            <a:rPr lang="de-DE" sz="3100" kern="1200" dirty="0" smtClean="0"/>
          </a:br>
          <a:r>
            <a:rPr lang="de-DE" sz="3100" kern="1200" dirty="0" smtClean="0"/>
            <a:t>Psychopathen</a:t>
          </a:r>
          <a:endParaRPr lang="de-DE" sz="3100" kern="1200" dirty="0"/>
        </a:p>
      </dsp:txBody>
      <dsp:txXfrm>
        <a:off x="4173630" y="2481442"/>
        <a:ext cx="3543721" cy="21262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8A6E4-5058-4261-8A3A-8143573B821C}">
      <dsp:nvSpPr>
        <dsp:cNvPr id="0" name=""/>
        <dsp:cNvSpPr/>
      </dsp:nvSpPr>
      <dsp:spPr>
        <a:xfrm>
          <a:off x="2592288" y="0"/>
          <a:ext cx="2592288" cy="1488165"/>
        </a:xfrm>
        <a:prstGeom prst="trapezoid">
          <a:avLst>
            <a:gd name="adj" fmla="val 87097"/>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de-DE" sz="3200" b="1" kern="1200" dirty="0" smtClean="0"/>
            <a:t>Sei vorbereitet!</a:t>
          </a:r>
          <a:endParaRPr lang="de-DE" sz="3200" b="1" kern="1200" dirty="0"/>
        </a:p>
      </dsp:txBody>
      <dsp:txXfrm>
        <a:off x="2592288" y="0"/>
        <a:ext cx="2592288" cy="1488165"/>
      </dsp:txXfrm>
    </dsp:sp>
    <dsp:sp modelId="{87A83E7B-E10A-426B-9788-8831C68272E6}">
      <dsp:nvSpPr>
        <dsp:cNvPr id="0" name=""/>
        <dsp:cNvSpPr/>
      </dsp:nvSpPr>
      <dsp:spPr>
        <a:xfrm>
          <a:off x="1296144" y="1488165"/>
          <a:ext cx="5184576" cy="1488165"/>
        </a:xfrm>
        <a:prstGeom prst="trapezoid">
          <a:avLst>
            <a:gd name="adj" fmla="val 87097"/>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de-DE" sz="2300" kern="1200" dirty="0" smtClean="0"/>
            <a:t>In einer Bedrohungssituation bin ich </a:t>
          </a:r>
          <a:r>
            <a:rPr lang="de-DE" sz="2300" b="1" kern="1200" dirty="0" smtClean="0"/>
            <a:t>Privatperson</a:t>
          </a:r>
          <a:r>
            <a:rPr lang="de-DE" sz="2300" kern="1200" dirty="0" smtClean="0"/>
            <a:t> und entscheide für mich selbst!</a:t>
          </a:r>
          <a:endParaRPr lang="de-DE" sz="2300" kern="1200" dirty="0"/>
        </a:p>
      </dsp:txBody>
      <dsp:txXfrm>
        <a:off x="2203444" y="1488165"/>
        <a:ext cx="3369974" cy="1488165"/>
      </dsp:txXfrm>
    </dsp:sp>
    <dsp:sp modelId="{3193840C-B4C3-49C5-BEB9-FBC2A16F6EBE}">
      <dsp:nvSpPr>
        <dsp:cNvPr id="0" name=""/>
        <dsp:cNvSpPr/>
      </dsp:nvSpPr>
      <dsp:spPr>
        <a:xfrm>
          <a:off x="0" y="2976330"/>
          <a:ext cx="7776863" cy="1488165"/>
        </a:xfrm>
        <a:prstGeom prst="trapezoid">
          <a:avLst>
            <a:gd name="adj" fmla="val 87097"/>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de-DE" sz="2300" b="1" kern="1200" dirty="0" smtClean="0"/>
            <a:t>Wir sind gegen Gewalt!</a:t>
          </a:r>
          <a:r>
            <a:rPr lang="de-DE" sz="2300" kern="1200" dirty="0" smtClean="0"/>
            <a:t/>
          </a:r>
          <a:br>
            <a:rPr lang="de-DE" sz="2300" kern="1200" dirty="0" smtClean="0"/>
          </a:br>
          <a:r>
            <a:rPr lang="de-DE" sz="2300" b="1" kern="1200" dirty="0" smtClean="0"/>
            <a:t>Grenzüberschreitungen haben Konsequenzen!</a:t>
          </a:r>
          <a:endParaRPr lang="de-DE" sz="2300" b="1" kern="1200" dirty="0"/>
        </a:p>
      </dsp:txBody>
      <dsp:txXfrm>
        <a:off x="1360951" y="2976330"/>
        <a:ext cx="5054961" cy="1488165"/>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32ECA01-8911-4B23-8205-20F9995AC75D}" type="datetimeFigureOut">
              <a:rPr lang="de-DE" smtClean="0"/>
              <a:t>28.09.2017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28.09.2017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28.09.2017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28.09.2017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
        <p:nvSpPr>
          <p:cNvPr id="7" name="Title 6"/>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32ECA01-8911-4B23-8205-20F9995AC75D}" type="datetimeFigureOut">
              <a:rPr lang="de-DE" smtClean="0"/>
              <a:t>28.09.2017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28.09.2017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9" name="Content Placeholder 8"/>
          <p:cNvSpPr>
            <a:spLocks noGrp="1"/>
          </p:cNvSpPr>
          <p:nvPr>
            <p:ph sz="quarter" idx="13"/>
          </p:nvPr>
        </p:nvSpPr>
        <p:spPr>
          <a:xfrm>
            <a:off x="676655"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32ECA01-8911-4B23-8205-20F9995AC75D}" type="datetimeFigureOut">
              <a:rPr lang="de-DE" smtClean="0"/>
              <a:t>28.09.2017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332ECA01-8911-4B23-8205-20F9995AC75D}" type="datetimeFigureOut">
              <a:rPr lang="de-DE" smtClean="0"/>
              <a:t>28.09.2017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2ECA01-8911-4B23-8205-20F9995AC75D}" type="datetimeFigureOut">
              <a:rPr lang="de-DE" smtClean="0"/>
              <a:t>28.09.2017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28.09.2017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32ECA01-8911-4B23-8205-20F9995AC75D}" type="datetimeFigureOut">
              <a:rPr lang="de-DE" smtClean="0"/>
              <a:t>28.09.2017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2ECA01-8911-4B23-8205-20F9995AC75D}" type="datetimeFigureOut">
              <a:rPr lang="de-DE" smtClean="0"/>
              <a:t>28.09.2017</a:t>
            </a:fld>
            <a:endParaRPr lang="de-D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e-D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CC1574-C35C-4BF5-8AF8-7357951A4B35}" type="slidenum">
              <a:rPr lang="de-DE" smtClean="0"/>
              <a:t>‹Nr.›</a:t>
            </a:fld>
            <a:endParaRPr lang="de-D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08720"/>
            <a:ext cx="7772400" cy="1584176"/>
          </a:xfrm>
        </p:spPr>
        <p:txBody>
          <a:bodyPr>
            <a:noAutofit/>
          </a:bodyPr>
          <a:lstStyle/>
          <a:p>
            <a:r>
              <a:rPr lang="de-DE" sz="4800" dirty="0" smtClean="0"/>
              <a:t>Deeskalierender Umgang</a:t>
            </a:r>
            <a:br>
              <a:rPr lang="de-DE" sz="4800" dirty="0" smtClean="0"/>
            </a:br>
            <a:r>
              <a:rPr lang="de-DE" sz="4800" dirty="0" smtClean="0"/>
              <a:t>mit Bedrohungssituationen</a:t>
            </a:r>
            <a:endParaRPr lang="de-DE" sz="4800" dirty="0"/>
          </a:p>
        </p:txBody>
      </p:sp>
      <p:sp>
        <p:nvSpPr>
          <p:cNvPr id="3" name="Untertitel 2"/>
          <p:cNvSpPr>
            <a:spLocks noGrp="1"/>
          </p:cNvSpPr>
          <p:nvPr>
            <p:ph type="subTitle" idx="1"/>
          </p:nvPr>
        </p:nvSpPr>
        <p:spPr>
          <a:xfrm>
            <a:off x="611560" y="4221088"/>
            <a:ext cx="7992888" cy="1656184"/>
          </a:xfrm>
        </p:spPr>
        <p:txBody>
          <a:bodyPr>
            <a:normAutofit fontScale="55000" lnSpcReduction="20000"/>
          </a:bodyPr>
          <a:lstStyle/>
          <a:p>
            <a:endParaRPr lang="de-DE" sz="1800" dirty="0" smtClean="0"/>
          </a:p>
          <a:p>
            <a:r>
              <a:rPr lang="de-DE" sz="2400" dirty="0" smtClean="0"/>
              <a:t/>
            </a:r>
            <a:br>
              <a:rPr lang="de-DE" sz="2400" dirty="0" smtClean="0"/>
            </a:br>
            <a:r>
              <a:rPr lang="de-DE" sz="3600" dirty="0" err="1" smtClean="0"/>
              <a:t>SePa</a:t>
            </a:r>
            <a:r>
              <a:rPr lang="de-DE" sz="3600" dirty="0" smtClean="0"/>
              <a:t>-Sekretärinnen-Netzwerk der Universität Passau		</a:t>
            </a:r>
          </a:p>
          <a:p>
            <a:r>
              <a:rPr lang="de-DE" sz="3600" dirty="0" smtClean="0"/>
              <a:t>Workshop am 28. September 2017		</a:t>
            </a:r>
            <a:endParaRPr lang="de-DE" sz="3600" dirty="0"/>
          </a:p>
          <a:p>
            <a:endParaRPr lang="de-DE" sz="1800" dirty="0" smtClean="0"/>
          </a:p>
          <a:p>
            <a:endParaRPr lang="de-DE" sz="2000" dirty="0" smtClean="0"/>
          </a:p>
          <a:p>
            <a:endParaRPr lang="de-DE" sz="2000" dirty="0"/>
          </a:p>
          <a:p>
            <a:pPr algn="l"/>
            <a:r>
              <a:rPr lang="de-DE" sz="2000" dirty="0" smtClean="0"/>
              <a:t>			</a:t>
            </a:r>
            <a:endParaRPr lang="de-DE" sz="2000" dirty="0"/>
          </a:p>
        </p:txBody>
      </p:sp>
      <p:pic>
        <p:nvPicPr>
          <p:cNvPr id="4" name="Bild 2"/>
          <p:cNvPicPr/>
          <p:nvPr/>
        </p:nvPicPr>
        <p:blipFill>
          <a:blip r:embed="rId2">
            <a:extLst>
              <a:ext uri="{28A0092B-C50C-407E-A947-70E740481C1C}">
                <a14:useLocalDpi xmlns:a14="http://schemas.microsoft.com/office/drawing/2010/main" val="0"/>
              </a:ext>
            </a:extLst>
          </a:blip>
          <a:srcRect/>
          <a:stretch>
            <a:fillRect/>
          </a:stretch>
        </p:blipFill>
        <p:spPr bwMode="auto">
          <a:xfrm rot="2846852">
            <a:off x="6969417" y="4161698"/>
            <a:ext cx="1333013" cy="1620737"/>
          </a:xfrm>
          <a:prstGeom prst="rect">
            <a:avLst/>
          </a:prstGeom>
          <a:noFill/>
          <a:ln>
            <a:noFill/>
          </a:ln>
          <a:effectLst/>
        </p:spPr>
      </p:pic>
    </p:spTree>
    <p:extLst>
      <p:ext uri="{BB962C8B-B14F-4D97-AF65-F5344CB8AC3E}">
        <p14:creationId xmlns:p14="http://schemas.microsoft.com/office/powerpoint/2010/main" val="334766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Erkenntnis 3</a:t>
            </a:r>
            <a:endParaRPr lang="de-DE" dirty="0"/>
          </a:p>
        </p:txBody>
      </p:sp>
      <p:sp>
        <p:nvSpPr>
          <p:cNvPr id="3" name="Inhaltsplatzhalter 2"/>
          <p:cNvSpPr>
            <a:spLocks noGrp="1"/>
          </p:cNvSpPr>
          <p:nvPr>
            <p:ph sz="quarter" idx="13"/>
          </p:nvPr>
        </p:nvSpPr>
        <p:spPr>
          <a:xfrm>
            <a:off x="457200" y="2420888"/>
            <a:ext cx="8219256" cy="3705275"/>
          </a:xfrm>
        </p:spPr>
        <p:txBody>
          <a:bodyPr>
            <a:normAutofit fontScale="85000" lnSpcReduction="20000"/>
          </a:bodyPr>
          <a:lstStyle/>
          <a:p>
            <a:pPr marL="0" indent="0" algn="ctr">
              <a:buNone/>
            </a:pPr>
            <a:r>
              <a:rPr lang="de-DE" b="1" dirty="0" smtClean="0"/>
              <a:t>Vorgesetzte oder Führungskräfte sind oft unsicher, wie sie mit Grenzüberschreitungen oder Übergriffen</a:t>
            </a:r>
            <a:br>
              <a:rPr lang="de-DE" b="1" dirty="0" smtClean="0"/>
            </a:br>
            <a:r>
              <a:rPr lang="de-DE" b="1" dirty="0" smtClean="0"/>
              <a:t>umgehen sollen.</a:t>
            </a:r>
          </a:p>
          <a:p>
            <a:pPr marL="0" indent="0" algn="ctr">
              <a:buNone/>
            </a:pPr>
            <a:endParaRPr lang="de-DE" dirty="0"/>
          </a:p>
          <a:p>
            <a:pPr marL="0" indent="0">
              <a:buNone/>
            </a:pPr>
            <a:r>
              <a:rPr lang="de-DE" sz="2400" b="1" dirty="0" smtClean="0"/>
              <a:t>Vorgesetzte</a:t>
            </a:r>
            <a:r>
              <a:rPr lang="de-DE" sz="2400" dirty="0" smtClean="0"/>
              <a:t> fordern von Beschäftigten die Erbringung von Dienst-leistungen und einen gewissen Service. Erwartet werden Freundlichkeit, Hilfsbereitschaft, Verständnis und Entgegenkommen, aber gleichzeitig Schnelligkeit, Effizienz, Korrektheit und eine Arbeit ohne Beschwerden seitens des Dienstleistungsempfängers.</a:t>
            </a:r>
          </a:p>
          <a:p>
            <a:pPr marL="0" indent="0">
              <a:buNone/>
            </a:pPr>
            <a:r>
              <a:rPr lang="de-DE" sz="2400" b="1" dirty="0" smtClean="0"/>
              <a:t>Beschäftigte</a:t>
            </a:r>
            <a:r>
              <a:rPr lang="de-DE" sz="2400" dirty="0" smtClean="0"/>
              <a:t> wiederum sind Ansprechpartner für Probleme, die sie selbst nicht verursacht haben und auch nicht lösen können. Auch sie haben Regeln einzuhalten oder durchzusetzen, was der Dienstleistungs-empfänger wiederum als gegen sich selbst oder seine Interessen gerichtet sehen könnte.</a:t>
            </a:r>
          </a:p>
          <a:p>
            <a:pPr marL="0" indent="0">
              <a:buNone/>
            </a:pPr>
            <a:endParaRPr lang="de-DE" dirty="0" smtClean="0"/>
          </a:p>
          <a:p>
            <a:pPr marL="0" indent="0" algn="ctr">
              <a:buNone/>
            </a:pPr>
            <a:endParaRPr lang="de-DE" sz="5500" dirty="0" smtClean="0"/>
          </a:p>
          <a:p>
            <a:pPr marL="0" indent="0">
              <a:buNone/>
            </a:pPr>
            <a:endParaRPr lang="de-DE" dirty="0"/>
          </a:p>
        </p:txBody>
      </p:sp>
    </p:spTree>
    <p:extLst>
      <p:ext uri="{BB962C8B-B14F-4D97-AF65-F5344CB8AC3E}">
        <p14:creationId xmlns:p14="http://schemas.microsoft.com/office/powerpoint/2010/main" val="1835497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3  (1)</a:t>
            </a:r>
            <a:endParaRPr lang="de-DE" dirty="0"/>
          </a:p>
        </p:txBody>
      </p:sp>
      <p:sp>
        <p:nvSpPr>
          <p:cNvPr id="3" name="Inhaltsplatzhalter 2"/>
          <p:cNvSpPr>
            <a:spLocks noGrp="1"/>
          </p:cNvSpPr>
          <p:nvPr>
            <p:ph sz="quarter" idx="13"/>
          </p:nvPr>
        </p:nvSpPr>
        <p:spPr>
          <a:xfrm>
            <a:off x="457200" y="2636912"/>
            <a:ext cx="8219256" cy="3489251"/>
          </a:xfrm>
        </p:spPr>
        <p:txBody>
          <a:bodyPr>
            <a:normAutofit fontScale="85000" lnSpcReduction="10000"/>
          </a:bodyPr>
          <a:lstStyle/>
          <a:p>
            <a:pPr marL="514350" indent="-514350">
              <a:buFont typeface="+mj-lt"/>
              <a:buAutoNum type="arabicPeriod"/>
            </a:pPr>
            <a:r>
              <a:rPr lang="de-DE" sz="2600" dirty="0" smtClean="0"/>
              <a:t>Suchen Sie daher möglichst frühzeitig das </a:t>
            </a:r>
            <a:r>
              <a:rPr lang="de-DE" sz="2600" b="1" dirty="0" smtClean="0"/>
              <a:t>Gespräch mit Ihren Vorgesetzten</a:t>
            </a:r>
            <a:r>
              <a:rPr lang="de-DE" sz="2600" dirty="0" smtClean="0"/>
              <a:t> und klären Sie von vorneherein, wie diese zu solchen Situationen eingestellt sind!</a:t>
            </a:r>
            <a:r>
              <a:rPr lang="de-DE" dirty="0" smtClean="0"/>
              <a:t/>
            </a:r>
            <a:br>
              <a:rPr lang="de-DE" dirty="0" smtClean="0"/>
            </a:br>
            <a:r>
              <a:rPr lang="de-DE" sz="2100" dirty="0" smtClean="0"/>
              <a:t>Steht Ihr Vorgesetzter bei einer persönlichen Entscheidung „hinter“ Ihnen als „Partner“ oder fällt er Ihnen womöglich in den Rücken und macht sich mit der „grenzüberschreitenden“ Person gemein?</a:t>
            </a:r>
            <a:r>
              <a:rPr lang="de-DE" sz="1800" dirty="0" smtClean="0"/>
              <a:t/>
            </a:r>
            <a:br>
              <a:rPr lang="de-DE" sz="1800" dirty="0" smtClean="0"/>
            </a:br>
            <a:r>
              <a:rPr lang="de-DE" sz="1800" dirty="0" smtClean="0"/>
              <a:t/>
            </a:r>
            <a:br>
              <a:rPr lang="de-DE" sz="1800" dirty="0" smtClean="0"/>
            </a:br>
            <a:endParaRPr lang="de-DE" sz="1800" dirty="0" smtClean="0"/>
          </a:p>
          <a:p>
            <a:pPr marL="514350" indent="-514350">
              <a:buFont typeface="+mj-lt"/>
              <a:buAutoNum type="arabicPeriod"/>
            </a:pPr>
            <a:r>
              <a:rPr lang="de-DE" sz="2600" dirty="0" smtClean="0"/>
              <a:t>Lassen Sie sich </a:t>
            </a:r>
            <a:r>
              <a:rPr lang="de-DE" sz="2600" b="1" dirty="0" smtClean="0"/>
              <a:t>nicht in die Defensive</a:t>
            </a:r>
            <a:r>
              <a:rPr lang="de-DE" sz="2600" dirty="0" smtClean="0"/>
              <a:t> bringen oder unter Rechtsfertigungs-, Verpflichtungs- oder Handlungsdruck setzen!</a:t>
            </a:r>
          </a:p>
          <a:p>
            <a:pPr marL="0" indent="0">
              <a:buNone/>
            </a:pPr>
            <a:r>
              <a:rPr lang="de-DE" dirty="0" smtClean="0"/>
              <a:t/>
            </a:r>
            <a:br>
              <a:rPr lang="de-DE" dirty="0" smtClean="0"/>
            </a:br>
            <a:endParaRPr lang="de-DE" dirty="0" smtClean="0"/>
          </a:p>
        </p:txBody>
      </p:sp>
    </p:spTree>
    <p:extLst>
      <p:ext uri="{BB962C8B-B14F-4D97-AF65-F5344CB8AC3E}">
        <p14:creationId xmlns:p14="http://schemas.microsoft.com/office/powerpoint/2010/main" val="81070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3  (2)</a:t>
            </a:r>
            <a:endParaRPr lang="de-DE" dirty="0"/>
          </a:p>
        </p:txBody>
      </p:sp>
      <p:sp>
        <p:nvSpPr>
          <p:cNvPr id="3" name="Inhaltsplatzhalter 2"/>
          <p:cNvSpPr>
            <a:spLocks noGrp="1"/>
          </p:cNvSpPr>
          <p:nvPr>
            <p:ph sz="quarter" idx="13"/>
          </p:nvPr>
        </p:nvSpPr>
        <p:spPr>
          <a:xfrm>
            <a:off x="457200" y="1916832"/>
            <a:ext cx="8219256" cy="4209331"/>
          </a:xfrm>
        </p:spPr>
        <p:txBody>
          <a:bodyPr>
            <a:normAutofit/>
          </a:bodyPr>
          <a:lstStyle/>
          <a:p>
            <a:pPr marL="514350" indent="-514350">
              <a:buFont typeface="+mj-lt"/>
              <a:buAutoNum type="arabicPeriod" startAt="3"/>
            </a:pPr>
            <a:r>
              <a:rPr lang="de-DE" sz="2600" dirty="0" smtClean="0"/>
              <a:t>Nehmen Sie eine </a:t>
            </a:r>
            <a:r>
              <a:rPr lang="de-DE" sz="2600" b="1" dirty="0" smtClean="0"/>
              <a:t>klare Selbstbehauptungshaltung</a:t>
            </a:r>
            <a:r>
              <a:rPr lang="de-DE" sz="2600" dirty="0" smtClean="0"/>
              <a:t> ein!</a:t>
            </a:r>
            <a:r>
              <a:rPr lang="de-DE" dirty="0" smtClean="0"/>
              <a:t/>
            </a:r>
            <a:br>
              <a:rPr lang="de-DE" dirty="0" smtClean="0"/>
            </a:br>
            <a:r>
              <a:rPr lang="de-DE" sz="1800" dirty="0" smtClean="0"/>
              <a:t>Diskutieren oder argumentieren Sie nicht, vermeiden Sie es, sich zu rechtfertigen oder zu entschuldigen. Erklärungen wie „Leider habe ich …“, „Entschuldigung, dass“ … sind fehl am Platz.</a:t>
            </a:r>
            <a:br>
              <a:rPr lang="de-DE" sz="1800" dirty="0" smtClean="0"/>
            </a:br>
            <a:endParaRPr lang="de-DE" sz="1800" dirty="0" smtClean="0"/>
          </a:p>
          <a:p>
            <a:pPr marL="514350" indent="-514350">
              <a:buFont typeface="+mj-lt"/>
              <a:buAutoNum type="arabicPeriod" startAt="3"/>
            </a:pPr>
            <a:r>
              <a:rPr lang="de-DE" sz="2600" dirty="0" smtClean="0"/>
              <a:t>Besprechen Sie mögliche </a:t>
            </a:r>
            <a:r>
              <a:rPr lang="de-DE" sz="2600" b="1" dirty="0" smtClean="0"/>
              <a:t>Präventionsmaßnahmen</a:t>
            </a:r>
            <a:r>
              <a:rPr lang="de-DE" sz="2600" dirty="0" smtClean="0"/>
              <a:t>!</a:t>
            </a:r>
            <a:r>
              <a:rPr lang="de-DE" dirty="0" smtClean="0"/>
              <a:t/>
            </a:r>
            <a:br>
              <a:rPr lang="de-DE" dirty="0" smtClean="0"/>
            </a:br>
            <a:r>
              <a:rPr lang="de-DE" sz="1800" dirty="0" smtClean="0"/>
              <a:t>Sollte die Arbeitsorganisation verändert werden, evtl. durch günstigere Öffnungszeiten? Wären Hinweisschilder hilfreich? Könnten Wartezeiten durch eine bessere Organisation wie z.B. Terminvergaben, verringert werden? Besteht die Möglichkeit, Wartebereiche ansprechend zu gestalten?</a:t>
            </a:r>
          </a:p>
        </p:txBody>
      </p:sp>
    </p:spTree>
    <p:extLst>
      <p:ext uri="{BB962C8B-B14F-4D97-AF65-F5344CB8AC3E}">
        <p14:creationId xmlns:p14="http://schemas.microsoft.com/office/powerpoint/2010/main" val="413647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Erkenntnis 4</a:t>
            </a:r>
            <a:endParaRPr lang="de-DE" dirty="0"/>
          </a:p>
        </p:txBody>
      </p:sp>
      <p:sp>
        <p:nvSpPr>
          <p:cNvPr id="3" name="Inhaltsplatzhalter 2"/>
          <p:cNvSpPr>
            <a:spLocks noGrp="1"/>
          </p:cNvSpPr>
          <p:nvPr>
            <p:ph sz="quarter" idx="13"/>
          </p:nvPr>
        </p:nvSpPr>
        <p:spPr>
          <a:xfrm>
            <a:off x="457200" y="2132856"/>
            <a:ext cx="8219256" cy="3993307"/>
          </a:xfrm>
        </p:spPr>
        <p:txBody>
          <a:bodyPr>
            <a:normAutofit fontScale="55000" lnSpcReduction="20000"/>
          </a:bodyPr>
          <a:lstStyle/>
          <a:p>
            <a:pPr marL="0" indent="0" algn="ctr">
              <a:buNone/>
            </a:pPr>
            <a:r>
              <a:rPr lang="de-DE" sz="4500" dirty="0" smtClean="0"/>
              <a:t>Häufig gibt es </a:t>
            </a:r>
            <a:r>
              <a:rPr lang="de-DE" sz="4500" b="1" dirty="0" smtClean="0"/>
              <a:t>keine abgestimmten Verfahren</a:t>
            </a:r>
            <a:r>
              <a:rPr lang="de-DE" sz="4500" dirty="0" smtClean="0"/>
              <a:t/>
            </a:r>
            <a:br>
              <a:rPr lang="de-DE" sz="4500" dirty="0" smtClean="0"/>
            </a:br>
            <a:r>
              <a:rPr lang="de-DE" sz="4500" dirty="0" smtClean="0"/>
              <a:t>bzw. </a:t>
            </a:r>
            <a:r>
              <a:rPr lang="de-DE" sz="4500" b="1" dirty="0" smtClean="0"/>
              <a:t>klare Regeln</a:t>
            </a:r>
            <a:r>
              <a:rPr lang="de-DE" sz="4500" dirty="0" smtClean="0"/>
              <a:t>.</a:t>
            </a:r>
          </a:p>
          <a:p>
            <a:pPr marL="0" indent="0" algn="ctr">
              <a:buNone/>
            </a:pPr>
            <a:endParaRPr lang="de-DE" sz="3600" dirty="0" smtClean="0"/>
          </a:p>
          <a:p>
            <a:pPr marL="0" indent="0">
              <a:buNone/>
            </a:pPr>
            <a:r>
              <a:rPr lang="de-DE" sz="3800" dirty="0" smtClean="0"/>
              <a:t>An der Universität Passau studieren und forschen ca. 12.000 junge Menschen aus 100 Nationen.</a:t>
            </a:r>
          </a:p>
          <a:p>
            <a:pPr marL="0" indent="0">
              <a:buNone/>
            </a:pPr>
            <a:r>
              <a:rPr lang="de-DE" sz="3800" dirty="0" smtClean="0"/>
              <a:t>Jeder einzelne von ihnen ein Individuum was Charakter, Erziehung, Kultur, Religion, Vorbildung, Lebenserfahrung sowie Erwartungshaltung anbelangt.</a:t>
            </a:r>
          </a:p>
          <a:p>
            <a:pPr marL="0" indent="0">
              <a:buNone/>
            </a:pPr>
            <a:r>
              <a:rPr lang="de-DE" sz="3800" dirty="0" smtClean="0"/>
              <a:t>Dieser Klientel gegenüber z.B. „die Sekretärin im Vorzimmer eines Professors“ – die gewisse Regeln einzuhalten und durchzusetzen hat – serviceorientiert, freundlich aber bestimmt.</a:t>
            </a:r>
          </a:p>
          <a:p>
            <a:pPr marL="0" indent="0">
              <a:buNone/>
            </a:pPr>
            <a:r>
              <a:rPr lang="de-DE" sz="3800" dirty="0" smtClean="0"/>
              <a:t>Spätestens dann kommt es zu Fragestellungen.</a:t>
            </a:r>
          </a:p>
          <a:p>
            <a:pPr marL="0" indent="0" algn="ctr">
              <a:buNone/>
            </a:pPr>
            <a:endParaRPr lang="de-DE" dirty="0"/>
          </a:p>
          <a:p>
            <a:pPr marL="0" indent="0" algn="ctr">
              <a:buNone/>
            </a:pPr>
            <a:endParaRPr lang="de-DE" dirty="0"/>
          </a:p>
          <a:p>
            <a:pPr marL="0" indent="0">
              <a:buNone/>
            </a:pPr>
            <a:endParaRPr lang="de-DE" dirty="0" smtClean="0"/>
          </a:p>
          <a:p>
            <a:pPr marL="0" indent="0" algn="ctr">
              <a:buNone/>
            </a:pPr>
            <a:endParaRPr lang="de-DE" sz="5500" dirty="0" smtClean="0"/>
          </a:p>
          <a:p>
            <a:pPr marL="0" indent="0">
              <a:buNone/>
            </a:pPr>
            <a:endParaRPr lang="de-DE" dirty="0"/>
          </a:p>
        </p:txBody>
      </p:sp>
    </p:spTree>
    <p:extLst>
      <p:ext uri="{BB962C8B-B14F-4D97-AF65-F5344CB8AC3E}">
        <p14:creationId xmlns:p14="http://schemas.microsoft.com/office/powerpoint/2010/main" val="1425644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4  (1)</a:t>
            </a:r>
            <a:endParaRPr lang="de-DE" dirty="0"/>
          </a:p>
        </p:txBody>
      </p:sp>
      <p:sp>
        <p:nvSpPr>
          <p:cNvPr id="3" name="Inhaltsplatzhalter 2"/>
          <p:cNvSpPr>
            <a:spLocks noGrp="1"/>
          </p:cNvSpPr>
          <p:nvPr>
            <p:ph sz="quarter" idx="13"/>
          </p:nvPr>
        </p:nvSpPr>
        <p:spPr>
          <a:xfrm>
            <a:off x="457200" y="2420888"/>
            <a:ext cx="8219256" cy="3705275"/>
          </a:xfrm>
        </p:spPr>
        <p:txBody>
          <a:bodyPr>
            <a:normAutofit lnSpcReduction="10000"/>
          </a:bodyPr>
          <a:lstStyle/>
          <a:p>
            <a:pPr marL="514350" indent="-514350">
              <a:buFont typeface="+mj-lt"/>
              <a:buAutoNum type="arabicPeriod"/>
            </a:pPr>
            <a:r>
              <a:rPr lang="de-DE" sz="2600" dirty="0" smtClean="0"/>
              <a:t>Wie ist die Universitätsleitung überhaupt zum Thema „Eskalation“ und „Bedrohung“ eingestellt?</a:t>
            </a:r>
            <a:r>
              <a:rPr lang="de-DE" dirty="0" smtClean="0"/>
              <a:t/>
            </a:r>
            <a:br>
              <a:rPr lang="de-DE" dirty="0" smtClean="0"/>
            </a:br>
            <a:r>
              <a:rPr lang="de-DE" sz="1800" dirty="0" smtClean="0"/>
              <a:t>Ist es eine unangenehme Sache, über die man besser gar nicht spricht und im Stillen hofft, dass so etwas nicht vorkommt?</a:t>
            </a:r>
          </a:p>
          <a:p>
            <a:pPr>
              <a:buFont typeface="+mj-lt"/>
              <a:buAutoNum type="arabicPeriod"/>
            </a:pPr>
            <a:endParaRPr lang="de-DE" sz="1800" dirty="0" smtClean="0"/>
          </a:p>
          <a:p>
            <a:pPr marL="514350" indent="-514350">
              <a:buFont typeface="+mj-lt"/>
              <a:buAutoNum type="arabicPeriod"/>
            </a:pPr>
            <a:r>
              <a:rPr lang="de-DE" sz="2600" dirty="0" smtClean="0"/>
              <a:t>Oder vertritt sie öffentlich sichtbar eine bestimmte Haltung?</a:t>
            </a:r>
            <a:br>
              <a:rPr lang="de-DE" sz="2600" dirty="0" smtClean="0"/>
            </a:br>
            <a:r>
              <a:rPr lang="de-DE" sz="1800" dirty="0" smtClean="0"/>
              <a:t>„Wir sind gegen Gewalt!“ Grenzüberschreitungen haben Konsequenzen!</a:t>
            </a:r>
          </a:p>
          <a:p>
            <a:pPr marL="0" indent="0">
              <a:buNone/>
            </a:pPr>
            <a:r>
              <a:rPr lang="de-DE" dirty="0" smtClean="0"/>
              <a:t/>
            </a:r>
            <a:br>
              <a:rPr lang="de-DE" dirty="0" smtClean="0"/>
            </a:br>
            <a:endParaRPr lang="de-DE" dirty="0" smtClean="0"/>
          </a:p>
        </p:txBody>
      </p:sp>
    </p:spTree>
    <p:extLst>
      <p:ext uri="{BB962C8B-B14F-4D97-AF65-F5344CB8AC3E}">
        <p14:creationId xmlns:p14="http://schemas.microsoft.com/office/powerpoint/2010/main" val="4238105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4  (2)</a:t>
            </a:r>
            <a:endParaRPr lang="de-DE" dirty="0"/>
          </a:p>
        </p:txBody>
      </p:sp>
      <p:sp>
        <p:nvSpPr>
          <p:cNvPr id="3" name="Inhaltsplatzhalter 2"/>
          <p:cNvSpPr>
            <a:spLocks noGrp="1"/>
          </p:cNvSpPr>
          <p:nvPr>
            <p:ph sz="quarter" idx="13"/>
          </p:nvPr>
        </p:nvSpPr>
        <p:spPr>
          <a:xfrm>
            <a:off x="457200" y="1772816"/>
            <a:ext cx="8219256" cy="4353347"/>
          </a:xfrm>
        </p:spPr>
        <p:txBody>
          <a:bodyPr>
            <a:normAutofit lnSpcReduction="10000"/>
          </a:bodyPr>
          <a:lstStyle/>
          <a:p>
            <a:pPr marL="514350" indent="-514350">
              <a:buFont typeface="+mj-lt"/>
              <a:buAutoNum type="arabicPeriod" startAt="3"/>
            </a:pPr>
            <a:r>
              <a:rPr lang="de-DE" sz="2600" dirty="0" smtClean="0"/>
              <a:t>Gibt es Präventivmaßnahmen, um Beschäftigte zu schützen?</a:t>
            </a:r>
            <a:br>
              <a:rPr lang="de-DE" sz="2600" dirty="0" smtClean="0"/>
            </a:br>
            <a:r>
              <a:rPr lang="de-DE" sz="1800" dirty="0" smtClean="0"/>
              <a:t>Werden für gefährdete Zielgruppen Fortbildungsmaßnahmen angeboten, evtl. ein Deeskalationstraining?</a:t>
            </a:r>
            <a:br>
              <a:rPr lang="de-DE" sz="1800" dirty="0" smtClean="0"/>
            </a:br>
            <a:r>
              <a:rPr lang="de-DE" sz="1800" dirty="0" smtClean="0"/>
              <a:t>Wird hausintern eine arbeitsplatzbezogene Gefährdungsanalyse erstellt?</a:t>
            </a:r>
            <a:br>
              <a:rPr lang="de-DE" sz="1800" dirty="0" smtClean="0"/>
            </a:br>
            <a:r>
              <a:rPr lang="de-DE" sz="1800" dirty="0" smtClean="0"/>
              <a:t>Werden Sofortmaßnahmen besprochen wie z.B. die Arbeitsplatzgestaltung (Schreibtisch als Distanzmittel, keine gefährlichen Gegenstände – Scheren, Brieföffner usw. – offen liegen lassen)?</a:t>
            </a:r>
            <a:br>
              <a:rPr lang="de-DE" sz="1800" dirty="0" smtClean="0"/>
            </a:br>
            <a:r>
              <a:rPr lang="de-DE" sz="1800" dirty="0" smtClean="0"/>
              <a:t>Gibt es ein Alarmsystem? Kann hausintern jemand angerufen werden, der im Ernstfall hilft?</a:t>
            </a:r>
            <a:br>
              <a:rPr lang="de-DE" sz="1800" dirty="0" smtClean="0"/>
            </a:br>
            <a:r>
              <a:rPr lang="de-DE" sz="1800" dirty="0" smtClean="0"/>
              <a:t>Gibt es </a:t>
            </a:r>
            <a:r>
              <a:rPr lang="de-DE" sz="1800" smtClean="0"/>
              <a:t>im Notfall eine </a:t>
            </a:r>
            <a:r>
              <a:rPr lang="de-DE" sz="1800" dirty="0" smtClean="0"/>
              <a:t>zentrale Ansprechperson?</a:t>
            </a:r>
          </a:p>
          <a:p>
            <a:pPr marL="514350" indent="-514350">
              <a:buFont typeface="+mj-lt"/>
              <a:buAutoNum type="arabicPeriod" startAt="3"/>
            </a:pPr>
            <a:r>
              <a:rPr lang="de-DE" sz="2600" dirty="0" smtClean="0"/>
              <a:t>Wie wird eindeutigen Regelverstößen begegnet?</a:t>
            </a:r>
            <a:br>
              <a:rPr lang="de-DE" sz="2600" dirty="0" smtClean="0"/>
            </a:br>
            <a:r>
              <a:rPr lang="de-DE" sz="1800" dirty="0" smtClean="0"/>
              <a:t>Wird eine Strafanzeige oder ein Strafantrag gestellt, um Betroffene zu schützen? (Betroffene sollten nicht um eine Anzeige „bitten“ müssen!)</a:t>
            </a:r>
          </a:p>
        </p:txBody>
      </p:sp>
    </p:spTree>
    <p:extLst>
      <p:ext uri="{BB962C8B-B14F-4D97-AF65-F5344CB8AC3E}">
        <p14:creationId xmlns:p14="http://schemas.microsoft.com/office/powerpoint/2010/main" val="1775047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4  (3)</a:t>
            </a:r>
            <a:endParaRPr lang="de-DE" dirty="0"/>
          </a:p>
        </p:txBody>
      </p:sp>
      <p:sp>
        <p:nvSpPr>
          <p:cNvPr id="3" name="Inhaltsplatzhalter 2"/>
          <p:cNvSpPr>
            <a:spLocks noGrp="1"/>
          </p:cNvSpPr>
          <p:nvPr>
            <p:ph sz="quarter" idx="13"/>
          </p:nvPr>
        </p:nvSpPr>
        <p:spPr>
          <a:xfrm>
            <a:off x="457200" y="2060848"/>
            <a:ext cx="8219256" cy="4065315"/>
          </a:xfrm>
        </p:spPr>
        <p:txBody>
          <a:bodyPr>
            <a:normAutofit/>
          </a:bodyPr>
          <a:lstStyle/>
          <a:p>
            <a:pPr marL="514350" indent="-514350">
              <a:buFont typeface="+mj-lt"/>
              <a:buAutoNum type="arabicPeriod" startAt="5"/>
            </a:pPr>
            <a:r>
              <a:rPr lang="de-DE" sz="2600" dirty="0" smtClean="0"/>
              <a:t>Werden Hausverbote ausgesprochen oder sonstige Maßnahmen ergriffen?</a:t>
            </a:r>
            <a:br>
              <a:rPr lang="de-DE" sz="2600" dirty="0" smtClean="0"/>
            </a:br>
            <a:r>
              <a:rPr lang="de-DE" sz="1800" dirty="0" smtClean="0"/>
              <a:t>Gibt es ein einheitliches Schema zum Vorgehen bei Hausverbot?</a:t>
            </a:r>
            <a:br>
              <a:rPr lang="de-DE" sz="1800" dirty="0" smtClean="0"/>
            </a:br>
            <a:r>
              <a:rPr lang="de-DE" sz="1800" dirty="0" smtClean="0"/>
              <a:t>Existiert ein „Handlungsleitfaden“?</a:t>
            </a:r>
          </a:p>
          <a:p>
            <a:pPr>
              <a:buFont typeface="+mj-lt"/>
              <a:buAutoNum type="arabicPeriod" startAt="5"/>
            </a:pPr>
            <a:endParaRPr lang="de-DE" sz="1800" dirty="0" smtClean="0"/>
          </a:p>
          <a:p>
            <a:pPr marL="514350" indent="-514350">
              <a:buFont typeface="+mj-lt"/>
              <a:buAutoNum type="arabicPeriod" startAt="5"/>
            </a:pPr>
            <a:r>
              <a:rPr lang="de-DE" sz="2600" dirty="0" smtClean="0"/>
              <a:t>Kümmert sich die Universitätsleitung um Betroffene oder werden sie alleine gelassen?</a:t>
            </a:r>
            <a:br>
              <a:rPr lang="de-DE" sz="2600" dirty="0" smtClean="0"/>
            </a:br>
            <a:r>
              <a:rPr lang="de-DE" sz="1800" dirty="0" smtClean="0"/>
              <a:t>Was wird sofort unternommen?</a:t>
            </a:r>
            <a:br>
              <a:rPr lang="de-DE" sz="1800" dirty="0" smtClean="0"/>
            </a:br>
            <a:r>
              <a:rPr lang="de-DE" sz="1800" dirty="0" smtClean="0"/>
              <a:t>Was passiert zeitnah nach dem Vorfall?</a:t>
            </a:r>
            <a:br>
              <a:rPr lang="de-DE" sz="1800" dirty="0" smtClean="0"/>
            </a:br>
            <a:r>
              <a:rPr lang="de-DE" sz="1800" dirty="0" smtClean="0"/>
              <a:t>Was ist bei der Rückkehr von Betroffenen zu tun?</a:t>
            </a:r>
            <a:br>
              <a:rPr lang="de-DE" sz="1800" dirty="0" smtClean="0"/>
            </a:br>
            <a:r>
              <a:rPr lang="de-DE" sz="1800" dirty="0" smtClean="0"/>
              <a:t>Erhalten Betroffene weitergehende Hilfe und Unterstützung?</a:t>
            </a:r>
          </a:p>
        </p:txBody>
      </p:sp>
    </p:spTree>
    <p:extLst>
      <p:ext uri="{BB962C8B-B14F-4D97-AF65-F5344CB8AC3E}">
        <p14:creationId xmlns:p14="http://schemas.microsoft.com/office/powerpoint/2010/main" val="2826721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„Schwierige Charaktere“</a:t>
            </a:r>
            <a:endParaRPr lang="de-DE" dirty="0"/>
          </a:p>
        </p:txBody>
      </p:sp>
      <p:graphicFrame>
        <p:nvGraphicFramePr>
          <p:cNvPr id="3" name="Diagramm 2"/>
          <p:cNvGraphicFramePr/>
          <p:nvPr>
            <p:extLst>
              <p:ext uri="{D42A27DB-BD31-4B8C-83A1-F6EECF244321}">
                <p14:modId xmlns:p14="http://schemas.microsoft.com/office/powerpoint/2010/main" val="3726195980"/>
              </p:ext>
            </p:extLst>
          </p:nvPr>
        </p:nvGraphicFramePr>
        <p:xfrm>
          <a:off x="683568" y="1556792"/>
          <a:ext cx="799288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243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Persönlichkeitsmerkmale</a:t>
            </a:r>
            <a:br>
              <a:rPr lang="de-DE" dirty="0" smtClean="0"/>
            </a:br>
            <a:r>
              <a:rPr lang="de-DE" dirty="0" smtClean="0"/>
              <a:t>„Charaktere“</a:t>
            </a:r>
            <a:endParaRPr lang="de-DE" dirty="0"/>
          </a:p>
        </p:txBody>
      </p:sp>
      <p:sp>
        <p:nvSpPr>
          <p:cNvPr id="3" name="Inhaltsplatzhalter 2"/>
          <p:cNvSpPr>
            <a:spLocks noGrp="1"/>
          </p:cNvSpPr>
          <p:nvPr>
            <p:ph sz="quarter" idx="13"/>
          </p:nvPr>
        </p:nvSpPr>
        <p:spPr/>
        <p:txBody>
          <a:bodyPr>
            <a:normAutofit fontScale="85000" lnSpcReduction="20000"/>
          </a:bodyPr>
          <a:lstStyle/>
          <a:p>
            <a:r>
              <a:rPr lang="de-DE" b="1" dirty="0" smtClean="0"/>
              <a:t>Querulanten</a:t>
            </a:r>
            <a:r>
              <a:rPr lang="de-DE" dirty="0" smtClean="0"/>
              <a:t/>
            </a:r>
            <a:br>
              <a:rPr lang="de-DE" dirty="0" smtClean="0"/>
            </a:br>
            <a:r>
              <a:rPr lang="de-DE" dirty="0" smtClean="0"/>
              <a:t>neigen zu ständigen Beschwerden, Starrköpfigkeit, fast zwanghaftes Gerechtigkeitsstreben, neigen zu Vorwürfen</a:t>
            </a:r>
            <a:br>
              <a:rPr lang="de-DE" dirty="0" smtClean="0"/>
            </a:br>
            <a:endParaRPr lang="de-DE" dirty="0" smtClean="0"/>
          </a:p>
          <a:p>
            <a:r>
              <a:rPr lang="de-DE" b="1" dirty="0" smtClean="0"/>
              <a:t>Adrenalinjunkies oder Gefühlsvampire</a:t>
            </a:r>
            <a:br>
              <a:rPr lang="de-DE" b="1" dirty="0" smtClean="0"/>
            </a:br>
            <a:r>
              <a:rPr lang="de-DE" dirty="0" smtClean="0"/>
              <a:t>provozieren emotionale Gefühlsreaktionen anderer und erfreuen sich „suchtartig“ daran</a:t>
            </a:r>
            <a:endParaRPr lang="de-DE" dirty="0"/>
          </a:p>
        </p:txBody>
      </p:sp>
      <p:sp>
        <p:nvSpPr>
          <p:cNvPr id="4" name="Inhaltsplatzhalter 3"/>
          <p:cNvSpPr>
            <a:spLocks noGrp="1"/>
          </p:cNvSpPr>
          <p:nvPr>
            <p:ph sz="quarter" idx="14"/>
          </p:nvPr>
        </p:nvSpPr>
        <p:spPr/>
        <p:txBody>
          <a:bodyPr>
            <a:normAutofit fontScale="85000" lnSpcReduction="20000"/>
          </a:bodyPr>
          <a:lstStyle/>
          <a:p>
            <a:r>
              <a:rPr lang="de-DE" b="1" dirty="0" smtClean="0"/>
              <a:t>Verwirrte oder vermindert Zurechnungsfähige</a:t>
            </a:r>
            <a:r>
              <a:rPr lang="de-DE" dirty="0" smtClean="0"/>
              <a:t/>
            </a:r>
            <a:br>
              <a:rPr lang="de-DE" dirty="0" smtClean="0"/>
            </a:br>
            <a:r>
              <a:rPr lang="de-DE" dirty="0" smtClean="0"/>
              <a:t>zeigen eingeschränkte Steuerungsfähigkeit aufgrund psychischer Erkrankung oder akuter Lebenskrise, Trauma, Suchtkranke</a:t>
            </a:r>
            <a:br>
              <a:rPr lang="de-DE" dirty="0" smtClean="0"/>
            </a:br>
            <a:endParaRPr lang="de-DE" dirty="0" smtClean="0"/>
          </a:p>
          <a:p>
            <a:r>
              <a:rPr lang="de-DE" b="1" dirty="0" smtClean="0"/>
              <a:t>Soziopaten/Psychopathen</a:t>
            </a:r>
            <a:r>
              <a:rPr lang="de-DE" dirty="0" smtClean="0"/>
              <a:t/>
            </a:r>
            <a:br>
              <a:rPr lang="de-DE" dirty="0" smtClean="0"/>
            </a:br>
            <a:r>
              <a:rPr lang="de-DE" dirty="0" smtClean="0"/>
              <a:t>zeigen eine ausgeprägte negative Einstellung auf andere Menschen und verhalten sich entsprechend</a:t>
            </a:r>
            <a:endParaRPr lang="de-DE" dirty="0"/>
          </a:p>
        </p:txBody>
      </p:sp>
    </p:spTree>
    <p:extLst>
      <p:ext uri="{BB962C8B-B14F-4D97-AF65-F5344CB8AC3E}">
        <p14:creationId xmlns:p14="http://schemas.microsoft.com/office/powerpoint/2010/main" val="486781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506496"/>
          </a:xfrm>
        </p:spPr>
        <p:txBody>
          <a:bodyPr>
            <a:normAutofit/>
          </a:bodyPr>
          <a:lstStyle/>
          <a:p>
            <a:r>
              <a:rPr lang="de-DE" dirty="0" smtClean="0"/>
              <a:t>(1)		Steuerungsmöglichkeiten 	bei 	schwierigen Charakteren</a:t>
            </a:r>
            <a:endParaRPr lang="de-DE" dirty="0"/>
          </a:p>
        </p:txBody>
      </p:sp>
      <p:sp>
        <p:nvSpPr>
          <p:cNvPr id="3" name="Inhaltsplatzhalter 2"/>
          <p:cNvSpPr>
            <a:spLocks noGrp="1"/>
          </p:cNvSpPr>
          <p:nvPr>
            <p:ph sz="quarter" idx="13"/>
          </p:nvPr>
        </p:nvSpPr>
        <p:spPr>
          <a:xfrm>
            <a:off x="457200" y="2564904"/>
            <a:ext cx="4038600" cy="3561259"/>
          </a:xfrm>
        </p:spPr>
        <p:txBody>
          <a:bodyPr>
            <a:normAutofit/>
          </a:bodyPr>
          <a:lstStyle/>
          <a:p>
            <a:pPr marL="0" indent="0">
              <a:buNone/>
            </a:pPr>
            <a:r>
              <a:rPr lang="de-DE" sz="3600" b="1" dirty="0" smtClean="0"/>
              <a:t>Verhinderung bzw. Verminderung aggressions-auslösender Reize</a:t>
            </a:r>
            <a:endParaRPr lang="de-DE" sz="3600" b="1" dirty="0"/>
          </a:p>
        </p:txBody>
      </p:sp>
      <p:sp>
        <p:nvSpPr>
          <p:cNvPr id="4" name="Inhaltsplatzhalter 3"/>
          <p:cNvSpPr>
            <a:spLocks noGrp="1"/>
          </p:cNvSpPr>
          <p:nvPr>
            <p:ph sz="quarter" idx="14"/>
          </p:nvPr>
        </p:nvSpPr>
        <p:spPr>
          <a:xfrm>
            <a:off x="4716016" y="2420888"/>
            <a:ext cx="3970784" cy="3888432"/>
          </a:xfrm>
        </p:spPr>
        <p:txBody>
          <a:bodyPr>
            <a:normAutofit fontScale="77500" lnSpcReduction="20000"/>
          </a:bodyPr>
          <a:lstStyle/>
          <a:p>
            <a:pPr marL="0" indent="0">
              <a:buNone/>
            </a:pPr>
            <a:r>
              <a:rPr lang="de-DE" dirty="0" smtClean="0"/>
              <a:t>Freundliche Begrüßung, Blickkontakt, Schaffung einer geschützten Gesprächsatmosphäre, d.h. kein Gespräch bei geöffneter Tür in Hörweite anderer Personen, aufmerksames Zuhören, keine Unterbrechung des Gesprächs durch Telefonate oder Gespräche mit anderen Personen, keine belehrende Wortwahl anwenden, Maßnahmen, die zu treffen sind, verständlich erklären, keine Termine setzen, die nicht eingehalten werden können, keine Machtmöglichkeiten andeuten und keine Sanktionen oder Konsequenzen androhen usw.</a:t>
            </a:r>
            <a:endParaRPr lang="de-DE" dirty="0"/>
          </a:p>
        </p:txBody>
      </p:sp>
    </p:spTree>
    <p:extLst>
      <p:ext uri="{BB962C8B-B14F-4D97-AF65-F5344CB8AC3E}">
        <p14:creationId xmlns:p14="http://schemas.microsoft.com/office/powerpoint/2010/main" val="1546549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600" dirty="0" smtClean="0"/>
              <a:t>Seminar der Bayer. Verwaltungsschule, München</a:t>
            </a:r>
            <a:endParaRPr lang="de-DE" sz="3600" dirty="0"/>
          </a:p>
        </p:txBody>
      </p:sp>
      <p:sp>
        <p:nvSpPr>
          <p:cNvPr id="3" name="Untertitel 2"/>
          <p:cNvSpPr>
            <a:spLocks noGrp="1"/>
          </p:cNvSpPr>
          <p:nvPr>
            <p:ph type="subTitle" idx="1"/>
          </p:nvPr>
        </p:nvSpPr>
        <p:spPr>
          <a:xfrm>
            <a:off x="1371600" y="4581128"/>
            <a:ext cx="6400800" cy="1057672"/>
          </a:xfrm>
        </p:spPr>
        <p:txBody>
          <a:bodyPr/>
          <a:lstStyle/>
          <a:p>
            <a:r>
              <a:rPr lang="de-DE" dirty="0" smtClean="0"/>
              <a:t>Seminarleiter: Hans Fritz</a:t>
            </a:r>
            <a:endParaRPr lang="de-DE" dirty="0"/>
          </a:p>
        </p:txBody>
      </p:sp>
    </p:spTree>
    <p:extLst>
      <p:ext uri="{BB962C8B-B14F-4D97-AF65-F5344CB8AC3E}">
        <p14:creationId xmlns:p14="http://schemas.microsoft.com/office/powerpoint/2010/main" val="4266981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434488"/>
          </a:xfrm>
        </p:spPr>
        <p:txBody>
          <a:bodyPr>
            <a:normAutofit/>
          </a:bodyPr>
          <a:lstStyle/>
          <a:p>
            <a:r>
              <a:rPr lang="de-DE" dirty="0" smtClean="0"/>
              <a:t>(2)		Steuerungsmöglichkeiten 	bei 	schwierigen Charakteren</a:t>
            </a:r>
            <a:endParaRPr lang="de-DE" dirty="0"/>
          </a:p>
        </p:txBody>
      </p:sp>
      <p:sp>
        <p:nvSpPr>
          <p:cNvPr id="3" name="Inhaltsplatzhalter 2"/>
          <p:cNvSpPr>
            <a:spLocks noGrp="1"/>
          </p:cNvSpPr>
          <p:nvPr>
            <p:ph sz="quarter" idx="13"/>
          </p:nvPr>
        </p:nvSpPr>
        <p:spPr>
          <a:xfrm>
            <a:off x="457200" y="2780928"/>
            <a:ext cx="4038600" cy="3345235"/>
          </a:xfrm>
        </p:spPr>
        <p:txBody>
          <a:bodyPr>
            <a:normAutofit/>
          </a:bodyPr>
          <a:lstStyle/>
          <a:p>
            <a:pPr marL="0" indent="0">
              <a:buNone/>
            </a:pPr>
            <a:r>
              <a:rPr lang="de-DE" sz="2500" b="1" dirty="0" smtClean="0"/>
              <a:t>Wahrnehmung, Interpretation und Bewertung von erregten Verhaltensweisen und</a:t>
            </a:r>
            <a:br>
              <a:rPr lang="de-DE" sz="2500" b="1" dirty="0" smtClean="0"/>
            </a:br>
            <a:r>
              <a:rPr lang="de-DE" sz="2500" b="1" dirty="0" smtClean="0"/>
              <a:t>deren Folgen</a:t>
            </a:r>
            <a:endParaRPr lang="de-DE" sz="2500" b="1" dirty="0"/>
          </a:p>
        </p:txBody>
      </p:sp>
      <p:sp>
        <p:nvSpPr>
          <p:cNvPr id="4" name="Inhaltsplatzhalter 3"/>
          <p:cNvSpPr>
            <a:spLocks noGrp="1"/>
          </p:cNvSpPr>
          <p:nvPr>
            <p:ph sz="quarter" idx="14"/>
          </p:nvPr>
        </p:nvSpPr>
        <p:spPr>
          <a:xfrm>
            <a:off x="4648200" y="2708920"/>
            <a:ext cx="4038600" cy="3417243"/>
          </a:xfrm>
        </p:spPr>
        <p:txBody>
          <a:bodyPr>
            <a:normAutofit/>
          </a:bodyPr>
          <a:lstStyle/>
          <a:p>
            <a:pPr marL="0" indent="0">
              <a:buNone/>
            </a:pPr>
            <a:r>
              <a:rPr lang="de-DE" sz="2000" dirty="0" smtClean="0"/>
              <a:t>Mit „gelassener Wachsamkeit“ auf konkrete, bedrohliche Vorfälle vorbereitet und gewappnet sein.</a:t>
            </a:r>
            <a:br>
              <a:rPr lang="de-DE" sz="2000" dirty="0" smtClean="0"/>
            </a:br>
            <a:r>
              <a:rPr lang="de-DE" sz="2000" dirty="0" smtClean="0"/>
              <a:t/>
            </a:r>
            <a:br>
              <a:rPr lang="de-DE" sz="2000" dirty="0" smtClean="0"/>
            </a:br>
            <a:r>
              <a:rPr lang="de-DE" sz="2000" dirty="0" smtClean="0"/>
              <a:t>Prävention durch Identifizierung und Risikoeinschätzung bedrohlicher Situationen, „abzulesen“ an Körperhaltung, Mimik, Gestik, Blick und Stimme.</a:t>
            </a:r>
            <a:endParaRPr lang="de-DE" sz="2000" dirty="0"/>
          </a:p>
        </p:txBody>
      </p:sp>
    </p:spTree>
    <p:extLst>
      <p:ext uri="{BB962C8B-B14F-4D97-AF65-F5344CB8AC3E}">
        <p14:creationId xmlns:p14="http://schemas.microsoft.com/office/powerpoint/2010/main" val="47454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506496"/>
          </a:xfrm>
        </p:spPr>
        <p:txBody>
          <a:bodyPr>
            <a:normAutofit/>
          </a:bodyPr>
          <a:lstStyle/>
          <a:p>
            <a:r>
              <a:rPr lang="de-DE" dirty="0" smtClean="0"/>
              <a:t>(3)		Steuerungsmöglichkeiten 	bei 	schwierigen Charakteren</a:t>
            </a:r>
            <a:endParaRPr lang="de-DE" dirty="0"/>
          </a:p>
        </p:txBody>
      </p:sp>
      <p:sp>
        <p:nvSpPr>
          <p:cNvPr id="3" name="Inhaltsplatzhalter 2"/>
          <p:cNvSpPr>
            <a:spLocks noGrp="1"/>
          </p:cNvSpPr>
          <p:nvPr>
            <p:ph sz="quarter" idx="13"/>
          </p:nvPr>
        </p:nvSpPr>
        <p:spPr>
          <a:xfrm>
            <a:off x="457200" y="2852936"/>
            <a:ext cx="4038600" cy="3273227"/>
          </a:xfrm>
        </p:spPr>
        <p:txBody>
          <a:bodyPr>
            <a:normAutofit/>
          </a:bodyPr>
          <a:lstStyle/>
          <a:p>
            <a:pPr marL="0" indent="0">
              <a:buNone/>
            </a:pPr>
            <a:r>
              <a:rPr lang="de-DE" sz="2500" b="1" dirty="0" smtClean="0"/>
              <a:t>Verständnis der Ursachen und Beweggründe aggressiver Verhaltensweisen</a:t>
            </a:r>
            <a:endParaRPr lang="de-DE" sz="2500" b="1" dirty="0"/>
          </a:p>
        </p:txBody>
      </p:sp>
      <p:sp>
        <p:nvSpPr>
          <p:cNvPr id="4" name="Inhaltsplatzhalter 3"/>
          <p:cNvSpPr>
            <a:spLocks noGrp="1"/>
          </p:cNvSpPr>
          <p:nvPr>
            <p:ph sz="quarter" idx="14"/>
          </p:nvPr>
        </p:nvSpPr>
        <p:spPr>
          <a:xfrm>
            <a:off x="4572000" y="2564904"/>
            <a:ext cx="4114800" cy="3561259"/>
          </a:xfrm>
        </p:spPr>
        <p:txBody>
          <a:bodyPr>
            <a:normAutofit fontScale="77500" lnSpcReduction="20000"/>
          </a:bodyPr>
          <a:lstStyle/>
          <a:p>
            <a:pPr marL="0" indent="0">
              <a:buNone/>
            </a:pPr>
            <a:r>
              <a:rPr lang="de-DE" sz="2000" dirty="0" smtClean="0"/>
              <a:t>Ist Aggression als Reaktion auf Angst, Selbstwertverlust, Machtlosigkeit, Kränkungen, Demütigungen, als Folge von Stress, Überforderung und Frustration oder durch mangelndes Kommunikations- und Ausdrucksvermögen erkennbar, hilft eine gelassene, unaufgeregte, annehmende und wertschätzende Haltung.</a:t>
            </a:r>
            <a:br>
              <a:rPr lang="de-DE" sz="2000" dirty="0" smtClean="0"/>
            </a:br>
            <a:endParaRPr lang="de-DE" sz="2000" dirty="0" smtClean="0"/>
          </a:p>
          <a:p>
            <a:pPr marL="0" indent="0">
              <a:buNone/>
            </a:pPr>
            <a:r>
              <a:rPr lang="de-DE" sz="2000" dirty="0" smtClean="0"/>
              <a:t>Auffälligkeiten bei psychischen Erkrankungen, bei Suchtbelastung und bei Personen mit Migrationshintergrund kann am wirkungsvollsten mit Respekt für die Person und mit Rücksicht auf die Belastungen und mangelnden Fähigkeiten sowie durch konstruktive und lösungsorientierte Angebote begegnet werden.</a:t>
            </a:r>
            <a:endParaRPr lang="de-DE" sz="2000" dirty="0"/>
          </a:p>
        </p:txBody>
      </p:sp>
    </p:spTree>
    <p:extLst>
      <p:ext uri="{BB962C8B-B14F-4D97-AF65-F5344CB8AC3E}">
        <p14:creationId xmlns:p14="http://schemas.microsoft.com/office/powerpoint/2010/main" val="3053994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578504"/>
          </a:xfrm>
        </p:spPr>
        <p:txBody>
          <a:bodyPr>
            <a:normAutofit/>
          </a:bodyPr>
          <a:lstStyle/>
          <a:p>
            <a:r>
              <a:rPr lang="de-DE" dirty="0" smtClean="0"/>
              <a:t>(4)		Steuerungsmöglichkeiten 	bei 	schwierigen Charakteren</a:t>
            </a:r>
            <a:endParaRPr lang="de-DE" dirty="0"/>
          </a:p>
        </p:txBody>
      </p:sp>
      <p:sp>
        <p:nvSpPr>
          <p:cNvPr id="3" name="Inhaltsplatzhalter 2"/>
          <p:cNvSpPr>
            <a:spLocks noGrp="1"/>
          </p:cNvSpPr>
          <p:nvPr>
            <p:ph sz="quarter" idx="13"/>
          </p:nvPr>
        </p:nvSpPr>
        <p:spPr>
          <a:xfrm>
            <a:off x="457200" y="2996952"/>
            <a:ext cx="4038600" cy="3129211"/>
          </a:xfrm>
        </p:spPr>
        <p:txBody>
          <a:bodyPr>
            <a:normAutofit/>
          </a:bodyPr>
          <a:lstStyle/>
          <a:p>
            <a:pPr marL="0" indent="0">
              <a:buNone/>
            </a:pPr>
            <a:r>
              <a:rPr lang="de-DE" sz="2500" b="1" dirty="0" smtClean="0"/>
              <a:t>Verbale Deeskalation bei</a:t>
            </a:r>
            <a:br>
              <a:rPr lang="de-DE" sz="2500" b="1" dirty="0" smtClean="0"/>
            </a:br>
            <a:r>
              <a:rPr lang="de-DE" sz="2500" b="1" dirty="0" smtClean="0"/>
              <a:t>besonders aufgeregten Personen</a:t>
            </a:r>
            <a:endParaRPr lang="de-DE" sz="2500" b="1" dirty="0"/>
          </a:p>
        </p:txBody>
      </p:sp>
      <p:sp>
        <p:nvSpPr>
          <p:cNvPr id="4" name="Inhaltsplatzhalter 3"/>
          <p:cNvSpPr>
            <a:spLocks noGrp="1"/>
          </p:cNvSpPr>
          <p:nvPr>
            <p:ph sz="quarter" idx="14"/>
          </p:nvPr>
        </p:nvSpPr>
        <p:spPr>
          <a:xfrm>
            <a:off x="4648200" y="2708920"/>
            <a:ext cx="4038600" cy="3417243"/>
          </a:xfrm>
        </p:spPr>
        <p:txBody>
          <a:bodyPr>
            <a:normAutofit fontScale="92500" lnSpcReduction="20000"/>
          </a:bodyPr>
          <a:lstStyle/>
          <a:p>
            <a:pPr marL="0" indent="0">
              <a:buNone/>
            </a:pPr>
            <a:r>
              <a:rPr lang="de-DE" sz="2000" dirty="0" smtClean="0"/>
              <a:t>Die Kunst der verbalen Deeskalation besteht darin, die Erregung und Aggressivität eines Menschen als Ausdruck seiner momentanen inneren Not zu erkennen und darauf eingehen zu können.</a:t>
            </a:r>
            <a:br>
              <a:rPr lang="de-DE" sz="2000" dirty="0" smtClean="0"/>
            </a:br>
            <a:endParaRPr lang="de-DE" sz="2000" dirty="0" smtClean="0"/>
          </a:p>
          <a:p>
            <a:pPr marL="0" indent="0">
              <a:buNone/>
            </a:pPr>
            <a:r>
              <a:rPr lang="de-DE" sz="2000" dirty="0" smtClean="0"/>
              <a:t>Wie? Hören Sie aktiv zu.</a:t>
            </a:r>
            <a:br>
              <a:rPr lang="de-DE" sz="2000" dirty="0" smtClean="0"/>
            </a:br>
            <a:r>
              <a:rPr lang="de-DE" sz="2000" dirty="0" smtClean="0"/>
              <a:t>Manchmal hilft Schweigen oder ein „inhaltsfreier Kommentar“ („aha“).</a:t>
            </a:r>
            <a:br>
              <a:rPr lang="de-DE" sz="2000" dirty="0" smtClean="0"/>
            </a:br>
            <a:r>
              <a:rPr lang="de-DE" sz="2000" dirty="0" smtClean="0"/>
              <a:t>Wiederholen (spiegeln) Sie den Vorwurf und versuchen Sie, diesen „umzuformulieren“ (vom Vorwurf zum Wunsch).</a:t>
            </a:r>
            <a:endParaRPr lang="de-DE" sz="2000" dirty="0"/>
          </a:p>
        </p:txBody>
      </p:sp>
    </p:spTree>
    <p:extLst>
      <p:ext uri="{BB962C8B-B14F-4D97-AF65-F5344CB8AC3E}">
        <p14:creationId xmlns:p14="http://schemas.microsoft.com/office/powerpoint/2010/main" val="2608234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650512"/>
          </a:xfrm>
        </p:spPr>
        <p:txBody>
          <a:bodyPr>
            <a:normAutofit fontScale="90000"/>
          </a:bodyPr>
          <a:lstStyle/>
          <a:p>
            <a:r>
              <a:rPr lang="de-DE" dirty="0" smtClean="0"/>
              <a:t>(4a)		Steuerungsmöglichkeiten 	bei 	schwierigen Charakteren</a:t>
            </a:r>
            <a:endParaRPr lang="de-DE" dirty="0"/>
          </a:p>
        </p:txBody>
      </p:sp>
      <p:sp>
        <p:nvSpPr>
          <p:cNvPr id="3" name="Inhaltsplatzhalter 2"/>
          <p:cNvSpPr>
            <a:spLocks noGrp="1"/>
          </p:cNvSpPr>
          <p:nvPr>
            <p:ph sz="quarter" idx="13"/>
          </p:nvPr>
        </p:nvSpPr>
        <p:spPr>
          <a:xfrm>
            <a:off x="457200" y="2996952"/>
            <a:ext cx="4038600" cy="3129211"/>
          </a:xfrm>
        </p:spPr>
        <p:txBody>
          <a:bodyPr>
            <a:normAutofit/>
          </a:bodyPr>
          <a:lstStyle/>
          <a:p>
            <a:pPr marL="0" indent="0">
              <a:buNone/>
            </a:pPr>
            <a:r>
              <a:rPr lang="de-DE" sz="2500" b="1" dirty="0" smtClean="0"/>
              <a:t>Verbale Deeskalation bei</a:t>
            </a:r>
            <a:br>
              <a:rPr lang="de-DE" sz="2500" b="1" dirty="0" smtClean="0"/>
            </a:br>
            <a:r>
              <a:rPr lang="de-DE" sz="2500" b="1" dirty="0" smtClean="0"/>
              <a:t>besonders aufgeregten</a:t>
            </a:r>
            <a:br>
              <a:rPr lang="de-DE" sz="2500" b="1" dirty="0" smtClean="0"/>
            </a:br>
            <a:r>
              <a:rPr lang="de-DE" sz="2500" b="1" dirty="0" smtClean="0"/>
              <a:t>Personen</a:t>
            </a:r>
            <a:endParaRPr lang="de-DE" sz="2500" b="1" dirty="0"/>
          </a:p>
        </p:txBody>
      </p:sp>
      <p:sp>
        <p:nvSpPr>
          <p:cNvPr id="4" name="Inhaltsplatzhalter 3"/>
          <p:cNvSpPr>
            <a:spLocks noGrp="1"/>
          </p:cNvSpPr>
          <p:nvPr>
            <p:ph sz="quarter" idx="14"/>
          </p:nvPr>
        </p:nvSpPr>
        <p:spPr>
          <a:xfrm>
            <a:off x="4427984" y="2708920"/>
            <a:ext cx="4258816" cy="3528392"/>
          </a:xfrm>
        </p:spPr>
        <p:txBody>
          <a:bodyPr>
            <a:normAutofit fontScale="85000" lnSpcReduction="20000"/>
          </a:bodyPr>
          <a:lstStyle/>
          <a:p>
            <a:pPr marL="0" indent="0">
              <a:buNone/>
            </a:pPr>
            <a:r>
              <a:rPr lang="de-DE" sz="2000" dirty="0"/>
              <a:t>Entwickeln Sie </a:t>
            </a:r>
            <a:r>
              <a:rPr lang="de-DE" sz="2000" dirty="0" smtClean="0"/>
              <a:t>Fragetechniken!</a:t>
            </a:r>
            <a:br>
              <a:rPr lang="de-DE" sz="2000" dirty="0" smtClean="0"/>
            </a:br>
            <a:r>
              <a:rPr lang="de-DE" sz="2000" dirty="0" smtClean="0"/>
              <a:t>(„</a:t>
            </a:r>
            <a:r>
              <a:rPr lang="de-DE" sz="2000" dirty="0"/>
              <a:t>Warum“ – führt emotional eher in die Vergangenheit, in eine </a:t>
            </a:r>
            <a:r>
              <a:rPr lang="de-DE" sz="2000" dirty="0" smtClean="0"/>
              <a:t>Verteidigungsposition </a:t>
            </a:r>
            <a:r>
              <a:rPr lang="de-DE" sz="2000" dirty="0"/>
              <a:t>oder Schuldfrage</a:t>
            </a:r>
            <a:r>
              <a:rPr lang="de-DE" sz="2000" dirty="0" smtClean="0"/>
              <a:t>.</a:t>
            </a:r>
            <a:br>
              <a:rPr lang="de-DE" sz="2000" dirty="0" smtClean="0"/>
            </a:br>
            <a:r>
              <a:rPr lang="de-DE" sz="2000" dirty="0" smtClean="0"/>
              <a:t>„</a:t>
            </a:r>
            <a:r>
              <a:rPr lang="de-DE" sz="2000" dirty="0"/>
              <a:t>Wofür“ oder „Wozu“ fokussiert </a:t>
            </a:r>
            <a:r>
              <a:rPr lang="de-DE" sz="2000" dirty="0" smtClean="0"/>
              <a:t>eher Bedürfnisse </a:t>
            </a:r>
            <a:r>
              <a:rPr lang="de-DE" sz="2000" dirty="0"/>
              <a:t>und Interessen, deutet auf Lösung und damit auf Zukunft hin</a:t>
            </a:r>
            <a:r>
              <a:rPr lang="de-DE" sz="2000" dirty="0" smtClean="0"/>
              <a:t>).</a:t>
            </a:r>
            <a:br>
              <a:rPr lang="de-DE" sz="2000" dirty="0" smtClean="0"/>
            </a:br>
            <a:r>
              <a:rPr lang="de-DE" sz="2000" dirty="0" smtClean="0"/>
              <a:t/>
            </a:r>
            <a:br>
              <a:rPr lang="de-DE" sz="2000" dirty="0" smtClean="0"/>
            </a:br>
            <a:r>
              <a:rPr lang="de-DE" sz="2000" dirty="0" smtClean="0"/>
              <a:t>Suchen </a:t>
            </a:r>
            <a:r>
              <a:rPr lang="de-DE" sz="2000" dirty="0"/>
              <a:t>Sie nach gemeinsamen </a:t>
            </a:r>
            <a:r>
              <a:rPr lang="de-DE" sz="2000" dirty="0" smtClean="0"/>
              <a:t>Problemlösungsstrategien </a:t>
            </a:r>
            <a:r>
              <a:rPr lang="de-DE" sz="2000" dirty="0"/>
              <a:t>(„Wie wäre es, wenn </a:t>
            </a:r>
            <a:r>
              <a:rPr lang="de-DE" sz="2000" b="1" dirty="0"/>
              <a:t>wir</a:t>
            </a:r>
            <a:r>
              <a:rPr lang="de-DE" sz="2000" dirty="0"/>
              <a:t> </a:t>
            </a:r>
            <a:r>
              <a:rPr lang="de-DE" sz="2000" dirty="0" smtClean="0"/>
              <a:t>…“).</a:t>
            </a:r>
            <a:br>
              <a:rPr lang="de-DE" sz="2000" dirty="0" smtClean="0"/>
            </a:br>
            <a:r>
              <a:rPr lang="de-DE" sz="2000" dirty="0" smtClean="0"/>
              <a:t/>
            </a:r>
            <a:br>
              <a:rPr lang="de-DE" sz="2000" dirty="0" smtClean="0"/>
            </a:br>
            <a:r>
              <a:rPr lang="de-DE" sz="2000" dirty="0"/>
              <a:t>Senden Sie „Ich-Botschaften“ z.B. zum Sachverhalt („Was erwarten Sie konkret von mir?“) oder zur eigenen Rolle („Meine Aufgabe ist …“).</a:t>
            </a:r>
          </a:p>
        </p:txBody>
      </p:sp>
    </p:spTree>
    <p:extLst>
      <p:ext uri="{BB962C8B-B14F-4D97-AF65-F5344CB8AC3E}">
        <p14:creationId xmlns:p14="http://schemas.microsoft.com/office/powerpoint/2010/main" val="3323403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578504"/>
          </a:xfrm>
        </p:spPr>
        <p:txBody>
          <a:bodyPr>
            <a:normAutofit/>
          </a:bodyPr>
          <a:lstStyle/>
          <a:p>
            <a:r>
              <a:rPr lang="de-DE" dirty="0" smtClean="0"/>
              <a:t>(5)		Steuerungsmöglichkeiten 	bei 	schwierigen Charakteren</a:t>
            </a:r>
            <a:endParaRPr lang="de-DE" dirty="0"/>
          </a:p>
        </p:txBody>
      </p:sp>
      <p:sp>
        <p:nvSpPr>
          <p:cNvPr id="3" name="Inhaltsplatzhalter 2"/>
          <p:cNvSpPr>
            <a:spLocks noGrp="1"/>
          </p:cNvSpPr>
          <p:nvPr>
            <p:ph sz="quarter" idx="13"/>
          </p:nvPr>
        </p:nvSpPr>
        <p:spPr>
          <a:xfrm>
            <a:off x="457200" y="2852936"/>
            <a:ext cx="4038600" cy="3273227"/>
          </a:xfrm>
        </p:spPr>
        <p:txBody>
          <a:bodyPr>
            <a:normAutofit/>
          </a:bodyPr>
          <a:lstStyle/>
          <a:p>
            <a:pPr marL="0" indent="0">
              <a:buNone/>
            </a:pPr>
            <a:r>
              <a:rPr lang="de-DE" sz="2500" b="1" dirty="0" smtClean="0"/>
              <a:t>Verhalten bei nicht</a:t>
            </a:r>
            <a:br>
              <a:rPr lang="de-DE" sz="2500" b="1" dirty="0" smtClean="0"/>
            </a:br>
            <a:r>
              <a:rPr lang="de-DE" sz="2500" b="1" dirty="0" smtClean="0"/>
              <a:t>enden-wollenden Beschimpfungen, Beleidigungen oder Drohungen</a:t>
            </a:r>
            <a:endParaRPr lang="de-DE" sz="2500" b="1" dirty="0"/>
          </a:p>
        </p:txBody>
      </p:sp>
      <p:sp>
        <p:nvSpPr>
          <p:cNvPr id="4" name="Inhaltsplatzhalter 3"/>
          <p:cNvSpPr>
            <a:spLocks noGrp="1"/>
          </p:cNvSpPr>
          <p:nvPr>
            <p:ph sz="quarter" idx="14"/>
          </p:nvPr>
        </p:nvSpPr>
        <p:spPr>
          <a:xfrm>
            <a:off x="4648200" y="2564904"/>
            <a:ext cx="4038600" cy="3561259"/>
          </a:xfrm>
        </p:spPr>
        <p:txBody>
          <a:bodyPr>
            <a:normAutofit lnSpcReduction="10000"/>
          </a:bodyPr>
          <a:lstStyle/>
          <a:p>
            <a:pPr marL="0" indent="0">
              <a:buNone/>
            </a:pPr>
            <a:r>
              <a:rPr lang="de-DE" sz="2000" dirty="0" smtClean="0"/>
              <a:t>Zögern Sie nicht, sich abzugrenzen („Dafür stehe ich nicht zur Verfügung!“) und zeigen Sie Ihrem Gegenüber, dass Sie „kein Opfer“ sind.</a:t>
            </a:r>
          </a:p>
          <a:p>
            <a:pPr marL="0" indent="0">
              <a:buNone/>
            </a:pPr>
            <a:r>
              <a:rPr lang="de-DE" sz="2000" dirty="0" smtClean="0"/>
              <a:t/>
            </a:r>
            <a:br>
              <a:rPr lang="de-DE" sz="2000" dirty="0" smtClean="0"/>
            </a:br>
            <a:r>
              <a:rPr lang="de-DE" sz="2000" dirty="0" smtClean="0"/>
              <a:t>Beenden Sie die Gesprächssituation und bringen Sie sich in Sicherheit.</a:t>
            </a:r>
          </a:p>
          <a:p>
            <a:pPr marL="0" indent="0">
              <a:buNone/>
            </a:pPr>
            <a:r>
              <a:rPr lang="de-DE" sz="2000" dirty="0" smtClean="0"/>
              <a:t/>
            </a:r>
            <a:br>
              <a:rPr lang="de-DE" sz="2000" dirty="0" smtClean="0"/>
            </a:br>
            <a:r>
              <a:rPr lang="de-DE" sz="2000" dirty="0" smtClean="0"/>
              <a:t>Lassen Sie sich keinesfalls auf ein Gerangel ein!</a:t>
            </a:r>
            <a:endParaRPr lang="de-DE" sz="2000" dirty="0"/>
          </a:p>
        </p:txBody>
      </p:sp>
    </p:spTree>
    <p:extLst>
      <p:ext uri="{BB962C8B-B14F-4D97-AF65-F5344CB8AC3E}">
        <p14:creationId xmlns:p14="http://schemas.microsoft.com/office/powerpoint/2010/main" val="1023687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800" dirty="0" smtClean="0"/>
              <a:t>Grundsätze für bedrohliche Situationen</a:t>
            </a:r>
            <a:endParaRPr lang="de-DE" sz="3800" dirty="0"/>
          </a:p>
        </p:txBody>
      </p:sp>
      <p:graphicFrame>
        <p:nvGraphicFramePr>
          <p:cNvPr id="3" name="Diagramm 2"/>
          <p:cNvGraphicFramePr/>
          <p:nvPr>
            <p:extLst>
              <p:ext uri="{D42A27DB-BD31-4B8C-83A1-F6EECF244321}">
                <p14:modId xmlns:p14="http://schemas.microsoft.com/office/powerpoint/2010/main" val="3825164289"/>
              </p:ext>
            </p:extLst>
          </p:nvPr>
        </p:nvGraphicFramePr>
        <p:xfrm>
          <a:off x="755576" y="1844824"/>
          <a:ext cx="777686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8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 der Begriffe</a:t>
            </a:r>
            <a:endParaRPr lang="de-DE" dirty="0"/>
          </a:p>
        </p:txBody>
      </p:sp>
      <p:sp>
        <p:nvSpPr>
          <p:cNvPr id="3" name="Inhaltsplatzhalter 2"/>
          <p:cNvSpPr>
            <a:spLocks noGrp="1"/>
          </p:cNvSpPr>
          <p:nvPr>
            <p:ph sz="quarter" idx="13"/>
          </p:nvPr>
        </p:nvSpPr>
        <p:spPr/>
        <p:txBody>
          <a:bodyPr>
            <a:normAutofit fontScale="92500" lnSpcReduction="10000"/>
          </a:bodyPr>
          <a:lstStyle/>
          <a:p>
            <a:r>
              <a:rPr lang="de-DE" b="1" dirty="0" smtClean="0"/>
              <a:t>Eskalation/eskalieren</a:t>
            </a:r>
            <a:r>
              <a:rPr lang="de-DE" dirty="0" smtClean="0"/>
              <a:t> =</a:t>
            </a:r>
            <a:br>
              <a:rPr lang="de-DE" dirty="0" smtClean="0"/>
            </a:br>
            <a:r>
              <a:rPr lang="de-DE" dirty="0" smtClean="0"/>
              <a:t>sich intensivieren, sich stufenweise steigern, allmählich verschärfen</a:t>
            </a:r>
            <a:br>
              <a:rPr lang="de-DE" dirty="0" smtClean="0"/>
            </a:br>
            <a:endParaRPr lang="de-DE" dirty="0" smtClean="0"/>
          </a:p>
          <a:p>
            <a:r>
              <a:rPr lang="de-DE" b="1" dirty="0" smtClean="0"/>
              <a:t>Aggression</a:t>
            </a:r>
            <a:r>
              <a:rPr lang="de-DE" dirty="0" smtClean="0"/>
              <a:t> =</a:t>
            </a:r>
            <a:br>
              <a:rPr lang="de-DE" dirty="0" smtClean="0"/>
            </a:br>
            <a:r>
              <a:rPr lang="de-DE" dirty="0" smtClean="0"/>
              <a:t>feindselige, angriffsbereite Stimmung, Gefühle/Emotionen wie Wut, Ärger, Empörung o.ä.</a:t>
            </a:r>
            <a:endParaRPr lang="de-DE" dirty="0"/>
          </a:p>
        </p:txBody>
      </p:sp>
      <p:sp>
        <p:nvSpPr>
          <p:cNvPr id="4" name="Inhaltsplatzhalter 3"/>
          <p:cNvSpPr>
            <a:spLocks noGrp="1"/>
          </p:cNvSpPr>
          <p:nvPr>
            <p:ph sz="quarter" idx="14"/>
          </p:nvPr>
        </p:nvSpPr>
        <p:spPr/>
        <p:txBody>
          <a:bodyPr>
            <a:normAutofit fontScale="92500" lnSpcReduction="20000"/>
          </a:bodyPr>
          <a:lstStyle/>
          <a:p>
            <a:r>
              <a:rPr lang="de-DE" b="1" dirty="0" smtClean="0"/>
              <a:t>Aggressivität</a:t>
            </a:r>
            <a:r>
              <a:rPr lang="de-DE" dirty="0" smtClean="0"/>
              <a:t> =</a:t>
            </a:r>
            <a:br>
              <a:rPr lang="de-DE" dirty="0" smtClean="0"/>
            </a:br>
            <a:r>
              <a:rPr lang="de-DE" dirty="0" smtClean="0"/>
              <a:t>eine Verhaltensweise, die Individuen oder Sachen aktiv und zielgerichtet schädigt, schwächt oder in Angst versetzt</a:t>
            </a:r>
            <a:br>
              <a:rPr lang="de-DE" dirty="0" smtClean="0"/>
            </a:br>
            <a:endParaRPr lang="de-DE" dirty="0" smtClean="0"/>
          </a:p>
          <a:p>
            <a:r>
              <a:rPr lang="de-DE" b="1" dirty="0" smtClean="0"/>
              <a:t>Gewalt</a:t>
            </a:r>
            <a:r>
              <a:rPr lang="de-DE" dirty="0" smtClean="0"/>
              <a:t> =</a:t>
            </a:r>
            <a:br>
              <a:rPr lang="de-DE" dirty="0" smtClean="0"/>
            </a:br>
            <a:r>
              <a:rPr lang="de-DE" dirty="0" smtClean="0"/>
              <a:t>jede Handlung, wodurch eine Person schwer beleidigt, bedroht oder verletzt wird</a:t>
            </a:r>
            <a:endParaRPr lang="de-DE" dirty="0"/>
          </a:p>
        </p:txBody>
      </p:sp>
    </p:spTree>
    <p:extLst>
      <p:ext uri="{BB962C8B-B14F-4D97-AF65-F5344CB8AC3E}">
        <p14:creationId xmlns:p14="http://schemas.microsoft.com/office/powerpoint/2010/main" val="3284353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Erkenntnis 1</a:t>
            </a:r>
            <a:endParaRPr lang="de-DE" dirty="0"/>
          </a:p>
        </p:txBody>
      </p:sp>
      <p:sp>
        <p:nvSpPr>
          <p:cNvPr id="3" name="Inhaltsplatzhalter 2"/>
          <p:cNvSpPr>
            <a:spLocks noGrp="1"/>
          </p:cNvSpPr>
          <p:nvPr>
            <p:ph sz="quarter" idx="13"/>
          </p:nvPr>
        </p:nvSpPr>
        <p:spPr>
          <a:xfrm>
            <a:off x="457200" y="1988840"/>
            <a:ext cx="8219256" cy="4137323"/>
          </a:xfrm>
        </p:spPr>
        <p:txBody>
          <a:bodyPr>
            <a:normAutofit/>
          </a:bodyPr>
          <a:lstStyle/>
          <a:p>
            <a:pPr marL="0" indent="0" algn="ctr">
              <a:buNone/>
            </a:pPr>
            <a:r>
              <a:rPr lang="de-DE" b="1" dirty="0" smtClean="0"/>
              <a:t>Grenzüberschreitungen</a:t>
            </a:r>
            <a:r>
              <a:rPr lang="de-DE" dirty="0" smtClean="0"/>
              <a:t> (z.B. verbale Übergriffe wie Beleidigungen oder Bedrohungen) </a:t>
            </a:r>
            <a:r>
              <a:rPr lang="de-DE" b="1" dirty="0" smtClean="0"/>
              <a:t>sind keine Einzelfälle</a:t>
            </a:r>
            <a:r>
              <a:rPr lang="de-DE" dirty="0" smtClean="0"/>
              <a:t> sondern gehören zur Tagesordnung!</a:t>
            </a:r>
          </a:p>
          <a:p>
            <a:pPr marL="0" indent="0">
              <a:buNone/>
            </a:pPr>
            <a:endParaRPr lang="de-DE" dirty="0"/>
          </a:p>
          <a:p>
            <a:pPr marL="0" indent="0">
              <a:buNone/>
            </a:pPr>
            <a:r>
              <a:rPr lang="de-DE" dirty="0" smtClean="0"/>
              <a:t>Daher sollten Sie auf bedrohliche Aktionen anderer sowie auf Ihre eigene Reaktion </a:t>
            </a:r>
            <a:r>
              <a:rPr lang="de-DE" b="1" dirty="0" smtClean="0"/>
              <a:t>vorbereitet sein</a:t>
            </a:r>
            <a:r>
              <a:rPr lang="de-DE" dirty="0" smtClean="0"/>
              <a:t>.</a:t>
            </a:r>
            <a:br>
              <a:rPr lang="de-DE" dirty="0" smtClean="0"/>
            </a:br>
            <a:endParaRPr lang="de-DE" dirty="0" smtClean="0"/>
          </a:p>
          <a:p>
            <a:pPr marL="0" indent="0">
              <a:buNone/>
            </a:pPr>
            <a:r>
              <a:rPr lang="de-DE" dirty="0" smtClean="0"/>
              <a:t>Entwickeln Sie </a:t>
            </a:r>
            <a:r>
              <a:rPr lang="de-DE" b="1" dirty="0" smtClean="0"/>
              <a:t>Wahrnehmungs- und Handlungsroutinen</a:t>
            </a:r>
            <a:r>
              <a:rPr lang="de-DE" dirty="0" smtClean="0"/>
              <a:t> für Grenz- und Regelüberschreitungen, halten Sie diese bereit und setzen Sie sie entschlossen ein.</a:t>
            </a:r>
            <a:endParaRPr lang="de-DE"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100794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1</a:t>
            </a:r>
            <a:endParaRPr lang="de-DE" dirty="0"/>
          </a:p>
        </p:txBody>
      </p:sp>
      <p:sp>
        <p:nvSpPr>
          <p:cNvPr id="3" name="Inhaltsplatzhalter 2"/>
          <p:cNvSpPr>
            <a:spLocks noGrp="1"/>
          </p:cNvSpPr>
          <p:nvPr>
            <p:ph sz="quarter" idx="13"/>
          </p:nvPr>
        </p:nvSpPr>
        <p:spPr>
          <a:xfrm>
            <a:off x="457200" y="2060848"/>
            <a:ext cx="8219256" cy="4065315"/>
          </a:xfrm>
        </p:spPr>
        <p:txBody>
          <a:bodyPr>
            <a:normAutofit/>
          </a:bodyPr>
          <a:lstStyle/>
          <a:p>
            <a:pPr marL="514350" indent="-514350">
              <a:buFont typeface="+mj-lt"/>
              <a:buAutoNum type="arabicPeriod"/>
            </a:pPr>
            <a:r>
              <a:rPr lang="de-DE" dirty="0" smtClean="0"/>
              <a:t>Gelassene </a:t>
            </a:r>
            <a:r>
              <a:rPr lang="de-DE" b="1" dirty="0" smtClean="0"/>
              <a:t>Wachsamkeit</a:t>
            </a:r>
            <a:r>
              <a:rPr lang="de-DE" dirty="0" smtClean="0"/>
              <a:t>!</a:t>
            </a:r>
            <a:br>
              <a:rPr lang="de-DE" dirty="0" smtClean="0"/>
            </a:br>
            <a:r>
              <a:rPr lang="de-DE" sz="1800" dirty="0" smtClean="0"/>
              <a:t>(d.h. gedankliche Beschäftigung mit Gefahrensituationen und Eigensicherung, gute Wahrnehmung für Eskalationsgefahren entwickeln, Umgang mit und Zugang zu eigenen Emotionen haben und fremde Emotionen betrachten können.)</a:t>
            </a:r>
          </a:p>
          <a:p>
            <a:pPr marL="514350" indent="-514350">
              <a:buFont typeface="+mj-lt"/>
              <a:buAutoNum type="arabicPeriod"/>
            </a:pPr>
            <a:r>
              <a:rPr lang="de-DE" dirty="0" smtClean="0"/>
              <a:t>Angst vor der eigenen </a:t>
            </a:r>
            <a:r>
              <a:rPr lang="de-DE" b="1" dirty="0" smtClean="0"/>
              <a:t>Courage</a:t>
            </a:r>
            <a:r>
              <a:rPr lang="de-DE" dirty="0" smtClean="0"/>
              <a:t> abbauen!</a:t>
            </a:r>
            <a:br>
              <a:rPr lang="de-DE" dirty="0" smtClean="0"/>
            </a:br>
            <a:r>
              <a:rPr lang="de-DE" sz="1800" dirty="0" smtClean="0"/>
              <a:t>(kein blockierendes Harmoniebedürfnis, kein Höflichkeitsreflex, keine Hierarchieangst).</a:t>
            </a:r>
          </a:p>
          <a:p>
            <a:pPr marL="514350" indent="-514350">
              <a:buFont typeface="+mj-lt"/>
              <a:buAutoNum type="arabicPeriod"/>
            </a:pPr>
            <a:r>
              <a:rPr lang="de-DE" dirty="0" smtClean="0"/>
              <a:t>Die eigene </a:t>
            </a:r>
            <a:r>
              <a:rPr lang="de-DE" b="1" dirty="0" smtClean="0"/>
              <a:t>Selbstbehauptungsfähigkeit</a:t>
            </a:r>
            <a:r>
              <a:rPr lang="de-DE" dirty="0" smtClean="0"/>
              <a:t> stetig ausbauen!</a:t>
            </a:r>
            <a:br>
              <a:rPr lang="de-DE" dirty="0" smtClean="0"/>
            </a:br>
            <a:r>
              <a:rPr lang="de-DE" sz="1800" dirty="0" smtClean="0"/>
              <a:t>(d.h. in kleinen Schritten die Durchsetzung der eigenen Rechte mit verbalen, Mitteln trainieren. Wichtig: Erfahrungsaustausch.)</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29907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Erkenntnis 2</a:t>
            </a:r>
            <a:endParaRPr lang="de-DE" dirty="0"/>
          </a:p>
        </p:txBody>
      </p:sp>
      <p:sp>
        <p:nvSpPr>
          <p:cNvPr id="3" name="Inhaltsplatzhalter 2"/>
          <p:cNvSpPr>
            <a:spLocks noGrp="1"/>
          </p:cNvSpPr>
          <p:nvPr>
            <p:ph sz="quarter" idx="13"/>
          </p:nvPr>
        </p:nvSpPr>
        <p:spPr>
          <a:xfrm>
            <a:off x="457200" y="1700808"/>
            <a:ext cx="8219256" cy="4425355"/>
          </a:xfrm>
        </p:spPr>
        <p:txBody>
          <a:bodyPr>
            <a:normAutofit fontScale="55000" lnSpcReduction="20000"/>
          </a:bodyPr>
          <a:lstStyle/>
          <a:p>
            <a:pPr marL="0" indent="0" algn="ctr">
              <a:buNone/>
            </a:pPr>
            <a:r>
              <a:rPr lang="de-DE" sz="4700" b="1" dirty="0" smtClean="0"/>
              <a:t>Beschäftigte denken häufig, sie müssten mit solchen Situationen leben.</a:t>
            </a:r>
          </a:p>
          <a:p>
            <a:pPr marL="0" indent="0">
              <a:buNone/>
            </a:pPr>
            <a:endParaRPr lang="de-DE" dirty="0" smtClean="0"/>
          </a:p>
          <a:p>
            <a:pPr marL="0" indent="0">
              <a:buNone/>
            </a:pPr>
            <a:endParaRPr lang="de-DE" dirty="0"/>
          </a:p>
          <a:p>
            <a:pPr marL="0" indent="0">
              <a:buNone/>
            </a:pPr>
            <a:r>
              <a:rPr lang="de-DE" sz="4000" dirty="0" smtClean="0"/>
              <a:t>Lassen Sie niemals zu, dass Ihre Würde verletzt wird!</a:t>
            </a:r>
          </a:p>
          <a:p>
            <a:pPr marL="0" indent="0">
              <a:buNone/>
            </a:pPr>
            <a:r>
              <a:rPr lang="de-DE" sz="4000" dirty="0" smtClean="0"/>
              <a:t>Nehmen Sie Grenz- oder Regelüberschreitungen wahr und handeln Sie sofort entsprechend.</a:t>
            </a:r>
          </a:p>
          <a:p>
            <a:pPr marL="0" indent="0">
              <a:buNone/>
            </a:pPr>
            <a:r>
              <a:rPr lang="de-DE" sz="4000" dirty="0" smtClean="0"/>
              <a:t>Wahren Sie aktiv Grenzen, auch für kleine oder versteckte Demütigungen oder Herabsetzungen. Grenzverletzungen vermitteln Gefühle von Ohnmacht, Hilflosigkeit, Wut oder Angst.</a:t>
            </a:r>
          </a:p>
          <a:p>
            <a:pPr marL="0" indent="0">
              <a:buNone/>
            </a:pPr>
            <a:r>
              <a:rPr lang="de-DE" sz="4000" dirty="0" smtClean="0"/>
              <a:t>Grenz-</a:t>
            </a:r>
            <a:r>
              <a:rPr lang="de-DE" sz="4000" dirty="0" err="1" smtClean="0"/>
              <a:t>Verletzer</a:t>
            </a:r>
            <a:r>
              <a:rPr lang="de-DE" sz="4000" dirty="0" smtClean="0"/>
              <a:t> dürfen Ihre Grenzen testen, sie aber nicht über-schreiten.</a:t>
            </a:r>
          </a:p>
          <a:p>
            <a:pPr marL="0" indent="0">
              <a:buNone/>
            </a:pPr>
            <a:r>
              <a:rPr lang="de-DE" sz="4000" dirty="0" smtClean="0"/>
              <a:t>Halten Sie Gefühle wie Ärger, Wut oder Angst nicht so lange zurück, bis sie sich aufstauen sondern äußern Sie diese frühzeitig als sog. Ich-Botschaften – klar, konsequent und konsistent.</a:t>
            </a:r>
          </a:p>
          <a:p>
            <a:pPr marL="0" indent="0">
              <a:buNone/>
            </a:pPr>
            <a:endParaRPr lang="de-DE" dirty="0"/>
          </a:p>
        </p:txBody>
      </p:sp>
    </p:spTree>
    <p:extLst>
      <p:ext uri="{BB962C8B-B14F-4D97-AF65-F5344CB8AC3E}">
        <p14:creationId xmlns:p14="http://schemas.microsoft.com/office/powerpoint/2010/main" val="4184130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2  (1)</a:t>
            </a:r>
            <a:endParaRPr lang="de-DE" dirty="0"/>
          </a:p>
        </p:txBody>
      </p:sp>
      <p:sp>
        <p:nvSpPr>
          <p:cNvPr id="3" name="Inhaltsplatzhalter 2"/>
          <p:cNvSpPr>
            <a:spLocks noGrp="1"/>
          </p:cNvSpPr>
          <p:nvPr>
            <p:ph sz="quarter" idx="13"/>
          </p:nvPr>
        </p:nvSpPr>
        <p:spPr>
          <a:xfrm>
            <a:off x="457200" y="2348880"/>
            <a:ext cx="8219256" cy="3777283"/>
          </a:xfrm>
        </p:spPr>
        <p:txBody>
          <a:bodyPr>
            <a:normAutofit/>
          </a:bodyPr>
          <a:lstStyle/>
          <a:p>
            <a:pPr marL="514350" indent="-514350">
              <a:buFont typeface="+mj-lt"/>
              <a:buAutoNum type="arabicPeriod"/>
            </a:pPr>
            <a:r>
              <a:rPr lang="de-DE" dirty="0" smtClean="0"/>
              <a:t>Achten Sie auf Ihre </a:t>
            </a:r>
            <a:r>
              <a:rPr lang="de-DE" b="1" dirty="0" smtClean="0"/>
              <a:t>Atmung</a:t>
            </a:r>
            <a:r>
              <a:rPr lang="de-DE" dirty="0" smtClean="0"/>
              <a:t>!</a:t>
            </a:r>
            <a:br>
              <a:rPr lang="de-DE" dirty="0" smtClean="0"/>
            </a:br>
            <a:r>
              <a:rPr lang="de-DE" sz="1800" dirty="0" smtClean="0"/>
              <a:t>Unter Stress ist besonders das Ausatmen wichtig.</a:t>
            </a:r>
          </a:p>
          <a:p>
            <a:pPr marL="514350" indent="-514350">
              <a:buFont typeface="+mj-lt"/>
              <a:buAutoNum type="arabicPeriod"/>
            </a:pPr>
            <a:r>
              <a:rPr lang="de-DE" dirty="0" smtClean="0"/>
              <a:t>Achten Sie auf Ihre innere und äußere </a:t>
            </a:r>
            <a:r>
              <a:rPr lang="de-DE" b="1" dirty="0" smtClean="0"/>
              <a:t>Haltung</a:t>
            </a:r>
            <a:r>
              <a:rPr lang="de-DE" dirty="0" smtClean="0"/>
              <a:t>!</a:t>
            </a:r>
            <a:br>
              <a:rPr lang="de-DE" dirty="0" smtClean="0"/>
            </a:br>
            <a:r>
              <a:rPr lang="de-DE" sz="1800" dirty="0" smtClean="0"/>
              <a:t>Zeigen Sie Souveränität und Gelassenheit.</a:t>
            </a:r>
            <a:br>
              <a:rPr lang="de-DE" sz="1800" dirty="0" smtClean="0"/>
            </a:br>
            <a:r>
              <a:rPr lang="de-DE" sz="1800" dirty="0" smtClean="0"/>
              <a:t>Bilden Sie durch Ihre Körperhaltung ab, dass Sie kein „Opfer“ sind.</a:t>
            </a:r>
          </a:p>
          <a:p>
            <a:pPr marL="514350" indent="-514350">
              <a:buFont typeface="+mj-lt"/>
              <a:buAutoNum type="arabicPeriod"/>
            </a:pPr>
            <a:r>
              <a:rPr lang="de-DE" dirty="0" smtClean="0"/>
              <a:t>Vermeiden Sie schnelle und ruckartige </a:t>
            </a:r>
            <a:r>
              <a:rPr lang="de-DE" b="1" dirty="0" smtClean="0"/>
              <a:t>Bewegungen</a:t>
            </a:r>
            <a:r>
              <a:rPr lang="de-DE" dirty="0" smtClean="0"/>
              <a:t>!</a:t>
            </a:r>
            <a:br>
              <a:rPr lang="de-DE" dirty="0" smtClean="0"/>
            </a:br>
            <a:r>
              <a:rPr lang="de-DE" sz="1800" dirty="0" smtClean="0"/>
              <a:t>Achten Sie auf Ihre Finger, Hände, Arme, Beine, Schultern und Ihr Becken.</a:t>
            </a:r>
          </a:p>
          <a:p>
            <a:pPr marL="514350" indent="-514350">
              <a:buFont typeface="+mj-lt"/>
              <a:buAutoNum type="arabicPeriod"/>
            </a:pPr>
            <a:r>
              <a:rPr lang="de-DE" dirty="0" smtClean="0"/>
              <a:t>Stellen Sie </a:t>
            </a:r>
            <a:r>
              <a:rPr lang="de-DE" b="1" dirty="0" smtClean="0"/>
              <a:t>Blickkontakt</a:t>
            </a:r>
            <a:r>
              <a:rPr lang="de-DE" dirty="0" smtClean="0"/>
              <a:t> her!</a:t>
            </a:r>
            <a:br>
              <a:rPr lang="de-DE" dirty="0" smtClean="0"/>
            </a:br>
            <a:r>
              <a:rPr lang="de-DE" sz="1800" dirty="0" smtClean="0"/>
              <a:t>Starren Sie Ihr Gegenüber aber nicht an.</a:t>
            </a:r>
          </a:p>
        </p:txBody>
      </p:sp>
    </p:spTree>
    <p:extLst>
      <p:ext uri="{BB962C8B-B14F-4D97-AF65-F5344CB8AC3E}">
        <p14:creationId xmlns:p14="http://schemas.microsoft.com/office/powerpoint/2010/main" val="1338957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Körpersprache</a:t>
            </a:r>
            <a:endParaRPr lang="de-DE" dirty="0"/>
          </a:p>
        </p:txBody>
      </p:sp>
      <p:graphicFrame>
        <p:nvGraphicFramePr>
          <p:cNvPr id="4" name="Diagramm 3"/>
          <p:cNvGraphicFramePr/>
          <p:nvPr>
            <p:extLst>
              <p:ext uri="{D42A27DB-BD31-4B8C-83A1-F6EECF244321}">
                <p14:modId xmlns:p14="http://schemas.microsoft.com/office/powerpoint/2010/main" val="1603201707"/>
              </p:ext>
            </p:extLst>
          </p:nvPr>
        </p:nvGraphicFramePr>
        <p:xfrm>
          <a:off x="755576" y="1988840"/>
          <a:ext cx="77768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192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 zu Erkenntnis 2  (2)</a:t>
            </a:r>
            <a:endParaRPr lang="de-DE" dirty="0"/>
          </a:p>
        </p:txBody>
      </p:sp>
      <p:sp>
        <p:nvSpPr>
          <p:cNvPr id="3" name="Inhaltsplatzhalter 2"/>
          <p:cNvSpPr>
            <a:spLocks noGrp="1"/>
          </p:cNvSpPr>
          <p:nvPr>
            <p:ph sz="quarter" idx="13"/>
          </p:nvPr>
        </p:nvSpPr>
        <p:spPr>
          <a:xfrm>
            <a:off x="457200" y="2060848"/>
            <a:ext cx="8219256" cy="4065315"/>
          </a:xfrm>
        </p:spPr>
        <p:txBody>
          <a:bodyPr>
            <a:normAutofit lnSpcReduction="10000"/>
          </a:bodyPr>
          <a:lstStyle/>
          <a:p>
            <a:pPr marL="514350" indent="-514350">
              <a:buFont typeface="+mj-lt"/>
              <a:buAutoNum type="arabicPeriod" startAt="5"/>
            </a:pPr>
            <a:r>
              <a:rPr lang="de-DE" b="1" dirty="0" smtClean="0"/>
              <a:t>Wenden Sie sich nicht ab</a:t>
            </a:r>
            <a:r>
              <a:rPr lang="de-DE" dirty="0" smtClean="0"/>
              <a:t>!</a:t>
            </a:r>
            <a:br>
              <a:rPr lang="de-DE" dirty="0" smtClean="0"/>
            </a:br>
            <a:r>
              <a:rPr lang="de-DE" sz="1800" dirty="0" smtClean="0"/>
              <a:t>Sie würden dadurch Ihrem Gegenüber mangelnde Wertschätzung signalisieren.</a:t>
            </a:r>
          </a:p>
          <a:p>
            <a:pPr marL="514350" indent="-514350">
              <a:buFont typeface="+mj-lt"/>
              <a:buAutoNum type="arabicPeriod" startAt="5"/>
            </a:pPr>
            <a:r>
              <a:rPr lang="de-DE" dirty="0" smtClean="0"/>
              <a:t>Lernen Sie, </a:t>
            </a:r>
            <a:r>
              <a:rPr lang="de-DE" b="1" dirty="0" smtClean="0"/>
              <a:t>different und abgestuft</a:t>
            </a:r>
            <a:r>
              <a:rPr lang="de-DE" dirty="0" smtClean="0"/>
              <a:t> zu </a:t>
            </a:r>
            <a:r>
              <a:rPr lang="de-DE" b="1" dirty="0" smtClean="0"/>
              <a:t>reagieren</a:t>
            </a:r>
            <a:r>
              <a:rPr lang="de-DE" dirty="0" smtClean="0"/>
              <a:t>!</a:t>
            </a:r>
            <a:br>
              <a:rPr lang="de-DE" dirty="0" smtClean="0"/>
            </a:br>
            <a:r>
              <a:rPr lang="de-DE" sz="1800" dirty="0" smtClean="0"/>
              <a:t>Manchmal genügen sanfte, aber deutliche Signale der Abwehr oder Abgrenzung.</a:t>
            </a:r>
            <a:br>
              <a:rPr lang="de-DE" sz="1800" dirty="0" smtClean="0"/>
            </a:br>
            <a:r>
              <a:rPr lang="de-DE" sz="1800" dirty="0" smtClean="0"/>
              <a:t>Manchmal helfen klare, schnelle Abgrenzungssätze/Abgrenzungsfragen oder bei Bedarf auch deutliche STOPP-Signale.</a:t>
            </a:r>
            <a:br>
              <a:rPr lang="de-DE" sz="1800" dirty="0" smtClean="0"/>
            </a:br>
            <a:r>
              <a:rPr lang="de-DE" sz="1800" dirty="0" smtClean="0"/>
              <a:t>Manchmal ist unmissverständliche (Körper-)Sprache erforderlich (transportiert über Sprache, Gestik, Mimik, Blick und Körperhaltung).</a:t>
            </a:r>
          </a:p>
          <a:p>
            <a:pPr marL="514350" indent="-514350">
              <a:buFont typeface="+mj-lt"/>
              <a:buAutoNum type="arabicPeriod" startAt="5"/>
            </a:pPr>
            <a:r>
              <a:rPr lang="de-DE" dirty="0" smtClean="0"/>
              <a:t>Stellen Sie eine ausreichende </a:t>
            </a:r>
            <a:r>
              <a:rPr lang="de-DE" b="1" dirty="0" smtClean="0"/>
              <a:t>räumliche Distanz</a:t>
            </a:r>
            <a:r>
              <a:rPr lang="de-DE" dirty="0" smtClean="0"/>
              <a:t> her!</a:t>
            </a:r>
            <a:br>
              <a:rPr lang="de-DE" dirty="0" smtClean="0"/>
            </a:br>
            <a:r>
              <a:rPr lang="de-DE" sz="1800" dirty="0" smtClean="0"/>
              <a:t>Achten Sie auf einen sicheren Stand und Abstand.</a:t>
            </a:r>
            <a:br>
              <a:rPr lang="de-DE" sz="1800" dirty="0" smtClean="0"/>
            </a:br>
            <a:r>
              <a:rPr lang="de-DE" sz="1800" dirty="0" smtClean="0"/>
              <a:t>Lassen Sie nicht zu, dass Ihnen jemand im wahrsten Sinne des Wortes „zu nahe tritt“.</a:t>
            </a:r>
            <a:endParaRPr lang="de-DE" sz="1800" dirty="0"/>
          </a:p>
        </p:txBody>
      </p:sp>
    </p:spTree>
    <p:extLst>
      <p:ext uri="{BB962C8B-B14F-4D97-AF65-F5344CB8AC3E}">
        <p14:creationId xmlns:p14="http://schemas.microsoft.com/office/powerpoint/2010/main" val="2619700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604</Words>
  <Application>Microsoft Office PowerPoint</Application>
  <PresentationFormat>Bildschirmpräsentation (4:3)</PresentationFormat>
  <Paragraphs>119</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Wellenform</vt:lpstr>
      <vt:lpstr>Deeskalierender Umgang mit Bedrohungssituationen</vt:lpstr>
      <vt:lpstr>Seminar der Bayer. Verwaltungsschule, München</vt:lpstr>
      <vt:lpstr>Definition der Begriffe</vt:lpstr>
      <vt:lpstr>Erkenntnis 1</vt:lpstr>
      <vt:lpstr>Vorbereitung zu Erkenntnis 1</vt:lpstr>
      <vt:lpstr>Erkenntnis 2</vt:lpstr>
      <vt:lpstr>Vorbereitung zu Erkenntnis 2  (1)</vt:lpstr>
      <vt:lpstr>Körpersprache</vt:lpstr>
      <vt:lpstr>Vorbereitung zu Erkenntnis 2  (2)</vt:lpstr>
      <vt:lpstr>Erkenntnis 3</vt:lpstr>
      <vt:lpstr>Vorbereitung zu Erkenntnis 3  (1)</vt:lpstr>
      <vt:lpstr>Vorbereitung zu Erkenntnis 3  (2)</vt:lpstr>
      <vt:lpstr>Erkenntnis 4</vt:lpstr>
      <vt:lpstr>Vorbereitung zu Erkenntnis 4  (1)</vt:lpstr>
      <vt:lpstr>Vorbereitung zu Erkenntnis 4  (2)</vt:lpstr>
      <vt:lpstr>Vorbereitung zu Erkenntnis 4  (3)</vt:lpstr>
      <vt:lpstr>„Schwierige Charaktere“</vt:lpstr>
      <vt:lpstr>Persönlichkeitsmerkmale „Charaktere“</vt:lpstr>
      <vt:lpstr>(1)  Steuerungsmöglichkeiten  bei  schwierigen Charakteren</vt:lpstr>
      <vt:lpstr>(2)  Steuerungsmöglichkeiten  bei  schwierigen Charakteren</vt:lpstr>
      <vt:lpstr>(3)  Steuerungsmöglichkeiten  bei  schwierigen Charakteren</vt:lpstr>
      <vt:lpstr>(4)  Steuerungsmöglichkeiten  bei  schwierigen Charakteren</vt:lpstr>
      <vt:lpstr>(4a)  Steuerungsmöglichkeiten  bei  schwierigen Charakteren</vt:lpstr>
      <vt:lpstr>(5)  Steuerungsmöglichkeiten  bei  schwierigen Charakteren</vt:lpstr>
      <vt:lpstr>Grundsätze für bedrohliche Situationen</vt:lpstr>
    </vt:vector>
  </TitlesOfParts>
  <Company>Universität Passau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Deeskalierender Umgang mit Bedrohungssituationen</dc:title>
  <dc:creator>Ich</dc:creator>
  <cp:lastModifiedBy>Ich</cp:lastModifiedBy>
  <cp:revision>89</cp:revision>
  <cp:lastPrinted>2017-09-11T11:39:34Z</cp:lastPrinted>
  <dcterms:created xsi:type="dcterms:W3CDTF">2017-07-25T12:41:07Z</dcterms:created>
  <dcterms:modified xsi:type="dcterms:W3CDTF">2017-09-28T08:53:48Z</dcterms:modified>
</cp:coreProperties>
</file>