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9" r:id="rId3"/>
    <p:sldId id="290" r:id="rId4"/>
    <p:sldId id="291" r:id="rId5"/>
    <p:sldId id="292" r:id="rId6"/>
    <p:sldId id="293" r:id="rId7"/>
    <p:sldId id="294" r:id="rId8"/>
    <p:sldId id="295" r:id="rId9"/>
    <p:sldId id="296" r:id="rId10"/>
    <p:sldId id="297" r:id="rId11"/>
    <p:sldId id="298" r:id="rId12"/>
    <p:sldId id="299" r:id="rId13"/>
    <p:sldId id="308" r:id="rId14"/>
    <p:sldId id="309" r:id="rId15"/>
    <p:sldId id="310" r:id="rId16"/>
    <p:sldId id="312" r:id="rId17"/>
    <p:sldId id="313" r:id="rId18"/>
    <p:sldId id="314" r:id="rId19"/>
    <p:sldId id="315" r:id="rId20"/>
    <p:sldId id="316" r:id="rId21"/>
    <p:sldId id="317" r:id="rId22"/>
    <p:sldId id="322" r:id="rId23"/>
    <p:sldId id="318" r:id="rId24"/>
    <p:sldId id="319" r:id="rId25"/>
    <p:sldId id="323" r:id="rId26"/>
    <p:sldId id="324" r:id="rId27"/>
    <p:sldId id="335" r:id="rId28"/>
    <p:sldId id="320" r:id="rId29"/>
    <p:sldId id="325" r:id="rId30"/>
    <p:sldId id="326" r:id="rId31"/>
    <p:sldId id="327" r:id="rId32"/>
    <p:sldId id="328" r:id="rId33"/>
    <p:sldId id="329" r:id="rId34"/>
    <p:sldId id="330" r:id="rId35"/>
    <p:sldId id="331" r:id="rId36"/>
    <p:sldId id="332" r:id="rId37"/>
    <p:sldId id="333" r:id="rId38"/>
    <p:sldId id="334" r:id="rId39"/>
  </p:sldIdLst>
  <p:sldSz cx="9144000" cy="6858000" type="screen4x3"/>
  <p:notesSz cx="6858000"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3" autoAdjust="0"/>
    <p:restoredTop sz="94660"/>
  </p:normalViewPr>
  <p:slideViewPr>
    <p:cSldViewPr>
      <p:cViewPr varScale="1">
        <p:scale>
          <a:sx n="65" d="100"/>
          <a:sy n="65" d="100"/>
        </p:scale>
        <p:origin x="1328" y="4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de-DE" smtClean="0"/>
              <a:t>Titelmasterformat durch Klicken bearbeiten</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en-US" dirty="0"/>
          </a:p>
        </p:txBody>
      </p:sp>
      <p:sp>
        <p:nvSpPr>
          <p:cNvPr id="4" name="Date Placeholder 3"/>
          <p:cNvSpPr>
            <a:spLocks noGrp="1"/>
          </p:cNvSpPr>
          <p:nvPr>
            <p:ph type="dt" sz="half" idx="10"/>
          </p:nvPr>
        </p:nvSpPr>
        <p:spPr/>
        <p:txBody>
          <a:bodyPr/>
          <a:lstStyle/>
          <a:p>
            <a:fld id="{332ECA01-8911-4B23-8205-20F9995AC75D}" type="datetimeFigureOut">
              <a:rPr lang="de-DE" smtClean="0"/>
              <a:t>13.05.2020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72CC1574-C35C-4BF5-8AF8-7357951A4B35}" type="slidenum">
              <a:rPr lang="de-DE" smtClean="0"/>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e Placeholder 3"/>
          <p:cNvSpPr>
            <a:spLocks noGrp="1"/>
          </p:cNvSpPr>
          <p:nvPr>
            <p:ph type="dt" sz="half" idx="10"/>
          </p:nvPr>
        </p:nvSpPr>
        <p:spPr/>
        <p:txBody>
          <a:bodyPr/>
          <a:lstStyle/>
          <a:p>
            <a:fld id="{332ECA01-8911-4B23-8205-20F9995AC75D}" type="datetimeFigureOut">
              <a:rPr lang="de-DE" smtClean="0"/>
              <a:t>13.05.2020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72CC1574-C35C-4BF5-8AF8-7357951A4B35}" type="slidenum">
              <a:rPr lang="de-DE" smtClean="0"/>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332ECA01-8911-4B23-8205-20F9995AC75D}" type="datetimeFigureOut">
              <a:rPr lang="de-DE" smtClean="0"/>
              <a:t>13.05.2020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72CC1574-C35C-4BF5-8AF8-7357951A4B35}" type="slidenum">
              <a:rPr lang="de-DE" smtClean="0"/>
              <a:t>‹Nr.›</a:t>
            </a:fld>
            <a:endParaRPr lang="de-DE"/>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de-DE" smtClean="0"/>
              <a:t>Titelmasterformat durch Klicken bearbeiten</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e Placeholder 3"/>
          <p:cNvSpPr>
            <a:spLocks noGrp="1"/>
          </p:cNvSpPr>
          <p:nvPr>
            <p:ph type="dt" sz="half" idx="10"/>
          </p:nvPr>
        </p:nvSpPr>
        <p:spPr/>
        <p:txBody>
          <a:bodyPr/>
          <a:lstStyle/>
          <a:p>
            <a:fld id="{332ECA01-8911-4B23-8205-20F9995AC75D}" type="datetimeFigureOut">
              <a:rPr lang="de-DE" smtClean="0"/>
              <a:t>13.05.2020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72CC1574-C35C-4BF5-8AF8-7357951A4B35}" type="slidenum">
              <a:rPr lang="de-DE" smtClean="0"/>
              <a:t>‹Nr.›</a:t>
            </a:fld>
            <a:endParaRPr lang="de-DE"/>
          </a:p>
        </p:txBody>
      </p:sp>
      <p:sp>
        <p:nvSpPr>
          <p:cNvPr id="7" name="Title 6"/>
          <p:cNvSpPr>
            <a:spLocks noGrp="1"/>
          </p:cNvSpPr>
          <p:nvPr>
            <p:ph type="title"/>
          </p:nvPr>
        </p:nvSpPr>
        <p:spPr/>
        <p:txBody>
          <a:bodyPr/>
          <a:lstStyle/>
          <a:p>
            <a:r>
              <a:rPr lang="de-DE" smtClean="0"/>
              <a:t>Titelmasterformat durch Klicken bearbeiten</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de-DE" smtClean="0"/>
              <a:t>Titelmasterformat durch Klicken bearbeiten</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fld id="{332ECA01-8911-4B23-8205-20F9995AC75D}" type="datetimeFigureOut">
              <a:rPr lang="de-DE" smtClean="0"/>
              <a:t>13.05.2020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72CC1574-C35C-4BF5-8AF8-7357951A4B35}" type="slidenum">
              <a:rPr lang="de-DE" smtClean="0"/>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a:p>
        </p:txBody>
      </p:sp>
      <p:sp>
        <p:nvSpPr>
          <p:cNvPr id="5" name="Date Placeholder 4"/>
          <p:cNvSpPr>
            <a:spLocks noGrp="1"/>
          </p:cNvSpPr>
          <p:nvPr>
            <p:ph type="dt" sz="half" idx="10"/>
          </p:nvPr>
        </p:nvSpPr>
        <p:spPr/>
        <p:txBody>
          <a:bodyPr/>
          <a:lstStyle/>
          <a:p>
            <a:fld id="{332ECA01-8911-4B23-8205-20F9995AC75D}" type="datetimeFigureOut">
              <a:rPr lang="de-DE" smtClean="0"/>
              <a:t>13.05.2020</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72CC1574-C35C-4BF5-8AF8-7357951A4B35}" type="slidenum">
              <a:rPr lang="de-DE" smtClean="0"/>
              <a:t>‹Nr.›</a:t>
            </a:fld>
            <a:endParaRPr lang="de-DE"/>
          </a:p>
        </p:txBody>
      </p:sp>
      <p:sp>
        <p:nvSpPr>
          <p:cNvPr id="9" name="Content Placeholder 8"/>
          <p:cNvSpPr>
            <a:spLocks noGrp="1"/>
          </p:cNvSpPr>
          <p:nvPr>
            <p:ph sz="quarter" idx="13"/>
          </p:nvPr>
        </p:nvSpPr>
        <p:spPr>
          <a:xfrm>
            <a:off x="676655" y="2679192"/>
            <a:ext cx="3822192" cy="34472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smtClean="0"/>
              <a:t>Titelmasterformat durch Klicken bearbeiten</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7" name="Date Placeholder 6"/>
          <p:cNvSpPr>
            <a:spLocks noGrp="1"/>
          </p:cNvSpPr>
          <p:nvPr>
            <p:ph type="dt" sz="half" idx="10"/>
          </p:nvPr>
        </p:nvSpPr>
        <p:spPr/>
        <p:txBody>
          <a:bodyPr/>
          <a:lstStyle/>
          <a:p>
            <a:fld id="{332ECA01-8911-4B23-8205-20F9995AC75D}" type="datetimeFigureOut">
              <a:rPr lang="de-DE" smtClean="0"/>
              <a:t>13.05.2020</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72CC1574-C35C-4BF5-8AF8-7357951A4B35}" type="slidenum">
              <a:rPr lang="de-DE" smtClean="0"/>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a:p>
        </p:txBody>
      </p:sp>
      <p:sp>
        <p:nvSpPr>
          <p:cNvPr id="3" name="Date Placeholder 2"/>
          <p:cNvSpPr>
            <a:spLocks noGrp="1"/>
          </p:cNvSpPr>
          <p:nvPr>
            <p:ph type="dt" sz="half" idx="10"/>
          </p:nvPr>
        </p:nvSpPr>
        <p:spPr/>
        <p:txBody>
          <a:bodyPr/>
          <a:lstStyle/>
          <a:p>
            <a:fld id="{332ECA01-8911-4B23-8205-20F9995AC75D}" type="datetimeFigureOut">
              <a:rPr lang="de-DE" smtClean="0"/>
              <a:t>13.05.2020</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72CC1574-C35C-4BF5-8AF8-7357951A4B35}" type="slidenum">
              <a:rPr lang="de-DE" smtClean="0"/>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332ECA01-8911-4B23-8205-20F9995AC75D}" type="datetimeFigureOut">
              <a:rPr lang="de-DE" smtClean="0"/>
              <a:t>13.05.2020</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72CC1574-C35C-4BF5-8AF8-7357951A4B35}" type="slidenum">
              <a:rPr lang="de-DE" smtClean="0"/>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332ECA01-8911-4B23-8205-20F9995AC75D}" type="datetimeFigureOut">
              <a:rPr lang="de-DE" smtClean="0"/>
              <a:t>13.05.2020</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72CC1574-C35C-4BF5-8AF8-7357951A4B35}" type="slidenum">
              <a:rPr lang="de-DE" smtClean="0"/>
              <a:t>‹Nr.›</a:t>
            </a:fld>
            <a:endParaRPr lang="de-DE"/>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de-DE" smtClean="0"/>
              <a:t>Titelmasterformat durch Klicken bearbeiten</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de-DE" smtClean="0"/>
              <a:t>Titelmasterformat durch Klicken bearbeiten</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e Placeholder 4"/>
          <p:cNvSpPr>
            <a:spLocks noGrp="1"/>
          </p:cNvSpPr>
          <p:nvPr>
            <p:ph type="dt" sz="half" idx="10"/>
          </p:nvPr>
        </p:nvSpPr>
        <p:spPr/>
        <p:txBody>
          <a:bodyPr/>
          <a:lstStyle/>
          <a:p>
            <a:fld id="{332ECA01-8911-4B23-8205-20F9995AC75D}" type="datetimeFigureOut">
              <a:rPr lang="de-DE" smtClean="0"/>
              <a:t>13.05.2020</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72CC1574-C35C-4BF5-8AF8-7357951A4B35}" type="slidenum">
              <a:rPr lang="de-DE" smtClean="0"/>
              <a:t>‹Nr.›</a:t>
            </a:fld>
            <a:endParaRPr lang="de-DE"/>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de-DE" smtClean="0"/>
              <a:t>Titelmasterformat durch Klicken bearbeiten</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332ECA01-8911-4B23-8205-20F9995AC75D}" type="datetimeFigureOut">
              <a:rPr lang="de-DE" smtClean="0"/>
              <a:t>13.05.2020</a:t>
            </a:fld>
            <a:endParaRPr lang="de-DE"/>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de-DE"/>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72CC1574-C35C-4BF5-8AF8-7357951A4B35}" type="slidenum">
              <a:rPr lang="de-DE" smtClean="0"/>
              <a:t>‹Nr.›</a:t>
            </a:fld>
            <a:endParaRPr lang="de-DE"/>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908720"/>
            <a:ext cx="7772400" cy="1584176"/>
          </a:xfrm>
        </p:spPr>
        <p:txBody>
          <a:bodyPr>
            <a:noAutofit/>
          </a:bodyPr>
          <a:lstStyle/>
          <a:p>
            <a:r>
              <a:rPr lang="de-DE" sz="4800" dirty="0" smtClean="0"/>
              <a:t>Stress</a:t>
            </a:r>
            <a:endParaRPr lang="de-DE" sz="4800" dirty="0"/>
          </a:p>
        </p:txBody>
      </p:sp>
      <p:sp>
        <p:nvSpPr>
          <p:cNvPr id="3" name="Untertitel 2"/>
          <p:cNvSpPr>
            <a:spLocks noGrp="1"/>
          </p:cNvSpPr>
          <p:nvPr>
            <p:ph type="subTitle" idx="1"/>
          </p:nvPr>
        </p:nvSpPr>
        <p:spPr>
          <a:xfrm>
            <a:off x="611560" y="4221088"/>
            <a:ext cx="7992888" cy="1656184"/>
          </a:xfrm>
        </p:spPr>
        <p:txBody>
          <a:bodyPr>
            <a:normAutofit fontScale="55000" lnSpcReduction="20000"/>
          </a:bodyPr>
          <a:lstStyle/>
          <a:p>
            <a:endParaRPr lang="de-DE" sz="1800" dirty="0" smtClean="0"/>
          </a:p>
          <a:p>
            <a:r>
              <a:rPr lang="de-DE" sz="2400" dirty="0" smtClean="0"/>
              <a:t/>
            </a:r>
            <a:br>
              <a:rPr lang="de-DE" sz="2400" dirty="0" smtClean="0"/>
            </a:br>
            <a:r>
              <a:rPr lang="de-DE" sz="3600" dirty="0" err="1" smtClean="0"/>
              <a:t>SePa</a:t>
            </a:r>
            <a:r>
              <a:rPr lang="de-DE" sz="3600" dirty="0" smtClean="0"/>
              <a:t>-Sekretärinnen-Netzwerk der Universität Passau		</a:t>
            </a:r>
          </a:p>
          <a:p>
            <a:r>
              <a:rPr lang="de-DE" sz="3600" dirty="0" smtClean="0"/>
              <a:t>Workshop am 16.06.2020	</a:t>
            </a:r>
            <a:endParaRPr lang="de-DE" sz="3600" dirty="0"/>
          </a:p>
          <a:p>
            <a:endParaRPr lang="de-DE" sz="1800" dirty="0" smtClean="0"/>
          </a:p>
          <a:p>
            <a:endParaRPr lang="de-DE" sz="2000" dirty="0" smtClean="0"/>
          </a:p>
          <a:p>
            <a:endParaRPr lang="de-DE" sz="2000" dirty="0"/>
          </a:p>
          <a:p>
            <a:pPr algn="l"/>
            <a:r>
              <a:rPr lang="de-DE" sz="2000" dirty="0" smtClean="0"/>
              <a:t>			</a:t>
            </a:r>
            <a:endParaRPr lang="de-DE" sz="2000" dirty="0"/>
          </a:p>
        </p:txBody>
      </p:sp>
      <p:pic>
        <p:nvPicPr>
          <p:cNvPr id="4" name="Bild 2"/>
          <p:cNvPicPr/>
          <p:nvPr/>
        </p:nvPicPr>
        <p:blipFill>
          <a:blip r:embed="rId2">
            <a:extLst>
              <a:ext uri="{28A0092B-C50C-407E-A947-70E740481C1C}">
                <a14:useLocalDpi xmlns:a14="http://schemas.microsoft.com/office/drawing/2010/main" val="0"/>
              </a:ext>
            </a:extLst>
          </a:blip>
          <a:srcRect/>
          <a:stretch>
            <a:fillRect/>
          </a:stretch>
        </p:blipFill>
        <p:spPr bwMode="auto">
          <a:xfrm rot="2846852">
            <a:off x="6969417" y="4161698"/>
            <a:ext cx="1333013" cy="1620737"/>
          </a:xfrm>
          <a:prstGeom prst="rect">
            <a:avLst/>
          </a:prstGeom>
          <a:noFill/>
          <a:ln>
            <a:noFill/>
          </a:ln>
          <a:effectLst/>
        </p:spPr>
      </p:pic>
    </p:spTree>
    <p:extLst>
      <p:ext uri="{BB962C8B-B14F-4D97-AF65-F5344CB8AC3E}">
        <p14:creationId xmlns:p14="http://schemas.microsoft.com/office/powerpoint/2010/main" val="33476685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827584" y="2708920"/>
            <a:ext cx="7408333" cy="3600400"/>
          </a:xfrm>
        </p:spPr>
        <p:txBody>
          <a:bodyPr>
            <a:noAutofit/>
          </a:bodyPr>
          <a:lstStyle/>
          <a:p>
            <a:pPr marL="0" indent="0" fontAlgn="base">
              <a:buNone/>
            </a:pPr>
            <a:r>
              <a:rPr lang="de-DE" sz="2200" dirty="0"/>
              <a:t>Die Ursachen von Stress nennt man in der Fachsprache Stressoren oder Stressfaktoren</a:t>
            </a:r>
            <a:r>
              <a:rPr lang="de-DE" sz="2200" dirty="0" smtClean="0"/>
              <a:t>.</a:t>
            </a:r>
          </a:p>
          <a:p>
            <a:pPr marL="0" indent="0" fontAlgn="base">
              <a:buNone/>
            </a:pPr>
            <a:r>
              <a:rPr lang="de-DE" sz="2200" dirty="0" smtClean="0"/>
              <a:t>Und </a:t>
            </a:r>
            <a:r>
              <a:rPr lang="de-DE" sz="2200" dirty="0"/>
              <a:t>diese kennen wir eigentlich alle. Schließlich ist unser Alltag bestimmt von zahlreichen Aufgaben, die es zu bewältigen gilt</a:t>
            </a:r>
            <a:r>
              <a:rPr lang="de-DE" sz="2200" dirty="0" smtClean="0"/>
              <a:t>.</a:t>
            </a:r>
          </a:p>
          <a:p>
            <a:pPr marL="0" indent="0" fontAlgn="base">
              <a:buNone/>
            </a:pPr>
            <a:r>
              <a:rPr lang="de-DE" sz="2200" dirty="0" smtClean="0"/>
              <a:t>Ob </a:t>
            </a:r>
            <a:r>
              <a:rPr lang="de-DE" sz="2200" dirty="0"/>
              <a:t>Familie, Partnerschaft, Arbeitsplatz oder Freizeit – Tag für Tag müssen wir unendlich viele Dinge unter einen Hut bringen. Und all dies versetzt uns in Stress:</a:t>
            </a:r>
          </a:p>
          <a:p>
            <a:pPr marL="0" indent="0" fontAlgn="base">
              <a:buNone/>
            </a:pPr>
            <a:r>
              <a:rPr lang="de-DE" dirty="0"/>
              <a:t> </a:t>
            </a:r>
          </a:p>
          <a:p>
            <a:pPr fontAlgn="base"/>
            <a:endParaRPr lang="de-DE" dirty="0"/>
          </a:p>
          <a:p>
            <a:pPr marL="0" indent="0" fontAlgn="base">
              <a:buNone/>
            </a:pPr>
            <a:endParaRPr lang="de-DE" sz="2200" dirty="0" smtClean="0"/>
          </a:p>
        </p:txBody>
      </p:sp>
      <p:sp>
        <p:nvSpPr>
          <p:cNvPr id="3" name="Titel 2"/>
          <p:cNvSpPr>
            <a:spLocks noGrp="1"/>
          </p:cNvSpPr>
          <p:nvPr>
            <p:ph type="title"/>
          </p:nvPr>
        </p:nvSpPr>
        <p:spPr/>
        <p:txBody>
          <a:bodyPr>
            <a:normAutofit/>
          </a:bodyPr>
          <a:lstStyle/>
          <a:p>
            <a:r>
              <a:rPr lang="de-DE" dirty="0" smtClean="0"/>
              <a:t>Welche Auslöser hat Stress?	[1]</a:t>
            </a:r>
            <a:endParaRPr lang="de-DE" dirty="0"/>
          </a:p>
        </p:txBody>
      </p:sp>
    </p:spTree>
    <p:extLst>
      <p:ext uri="{BB962C8B-B14F-4D97-AF65-F5344CB8AC3E}">
        <p14:creationId xmlns:p14="http://schemas.microsoft.com/office/powerpoint/2010/main" val="21715160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827584" y="2492896"/>
            <a:ext cx="7408333" cy="3816424"/>
          </a:xfrm>
        </p:spPr>
        <p:txBody>
          <a:bodyPr>
            <a:noAutofit/>
          </a:bodyPr>
          <a:lstStyle/>
          <a:p>
            <a:pPr fontAlgn="base"/>
            <a:r>
              <a:rPr lang="de-DE" sz="2200" dirty="0"/>
              <a:t>Körperlicher Stress: Er entsteht durch äußere Einflüsse wie z. B. Lärm, Hitze, Schmerz sowie Schlaf- oder </a:t>
            </a:r>
            <a:r>
              <a:rPr lang="de-DE" sz="2200" dirty="0" smtClean="0"/>
              <a:t>Sauer-</a:t>
            </a:r>
            <a:r>
              <a:rPr lang="de-DE" sz="2200" dirty="0" err="1" smtClean="0"/>
              <a:t>stoffmangel</a:t>
            </a:r>
            <a:r>
              <a:rPr lang="de-DE" sz="2200" dirty="0"/>
              <a:t>.</a:t>
            </a:r>
          </a:p>
          <a:p>
            <a:pPr fontAlgn="base"/>
            <a:r>
              <a:rPr lang="de-DE" sz="2200" dirty="0"/>
              <a:t>Seelischer Stress: Er wird durch Konflikte, psychische Daueranspannung, überhöhte Erwartungshaltung und Überforderung ausgelöst.</a:t>
            </a:r>
          </a:p>
          <a:p>
            <a:pPr fontAlgn="base"/>
            <a:r>
              <a:rPr lang="de-DE" sz="2200" dirty="0"/>
              <a:t>Sozialer Stress: Er hat seine Ursache in unserer individuellen Lebenssituation – etwa Problemen in Familie und Beruf, Konkurrenzdruck im Job oder andere Konstellationen, die wir als Zwang empfinden.</a:t>
            </a:r>
          </a:p>
          <a:p>
            <a:pPr marL="0" indent="0" fontAlgn="base">
              <a:buNone/>
            </a:pPr>
            <a:endParaRPr lang="de-DE" sz="2200" dirty="0" smtClean="0"/>
          </a:p>
        </p:txBody>
      </p:sp>
      <p:sp>
        <p:nvSpPr>
          <p:cNvPr id="3" name="Titel 2"/>
          <p:cNvSpPr>
            <a:spLocks noGrp="1"/>
          </p:cNvSpPr>
          <p:nvPr>
            <p:ph type="title"/>
          </p:nvPr>
        </p:nvSpPr>
        <p:spPr/>
        <p:txBody>
          <a:bodyPr>
            <a:normAutofit/>
          </a:bodyPr>
          <a:lstStyle/>
          <a:p>
            <a:r>
              <a:rPr lang="de-DE" dirty="0" smtClean="0"/>
              <a:t>Welche Auslöser hat Stress?	[2]</a:t>
            </a:r>
            <a:endParaRPr lang="de-DE" dirty="0"/>
          </a:p>
        </p:txBody>
      </p:sp>
    </p:spTree>
    <p:extLst>
      <p:ext uri="{BB962C8B-B14F-4D97-AF65-F5344CB8AC3E}">
        <p14:creationId xmlns:p14="http://schemas.microsoft.com/office/powerpoint/2010/main" val="844874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827584" y="2852936"/>
            <a:ext cx="7408333" cy="3456384"/>
          </a:xfrm>
        </p:spPr>
        <p:txBody>
          <a:bodyPr>
            <a:noAutofit/>
          </a:bodyPr>
          <a:lstStyle/>
          <a:p>
            <a:pPr marL="0" indent="0" fontAlgn="base">
              <a:buNone/>
            </a:pPr>
            <a:r>
              <a:rPr lang="de-DE" sz="2200" dirty="0"/>
              <a:t>In Anbetracht unseres stolzen Tagespensums können uns die zahlreichen Aufgaben schon mal über Gebühr in Anspruch nehmen</a:t>
            </a:r>
            <a:r>
              <a:rPr lang="de-DE" sz="2200" dirty="0" smtClean="0"/>
              <a:t>.</a:t>
            </a:r>
          </a:p>
          <a:p>
            <a:pPr marL="0" indent="0" fontAlgn="base">
              <a:buNone/>
            </a:pPr>
            <a:r>
              <a:rPr lang="de-DE" sz="2200" dirty="0" smtClean="0"/>
              <a:t>Dann </a:t>
            </a:r>
            <a:r>
              <a:rPr lang="de-DE" sz="2200" dirty="0"/>
              <a:t>fühlen wir uns überfordert, reagieren mit Nervosität, innerer Unruhe und eventuell sogar Schlafstörungen</a:t>
            </a:r>
            <a:r>
              <a:rPr lang="de-DE" sz="2200" dirty="0" smtClean="0"/>
              <a:t>.</a:t>
            </a:r>
          </a:p>
          <a:p>
            <a:pPr marL="0" indent="0" fontAlgn="base">
              <a:buNone/>
            </a:pPr>
            <a:r>
              <a:rPr lang="de-DE" sz="2200" dirty="0" smtClean="0"/>
              <a:t>Verständlich </a:t>
            </a:r>
            <a:r>
              <a:rPr lang="de-DE" sz="2200" dirty="0"/>
              <a:t>– denn die Sorgen des Tages begleiten uns auch durch die Nacht.</a:t>
            </a:r>
          </a:p>
          <a:p>
            <a:pPr marL="0" indent="0" fontAlgn="base">
              <a:buNone/>
            </a:pPr>
            <a:endParaRPr lang="de-DE" sz="2200" dirty="0" smtClean="0"/>
          </a:p>
        </p:txBody>
      </p:sp>
      <p:sp>
        <p:nvSpPr>
          <p:cNvPr id="3" name="Titel 2"/>
          <p:cNvSpPr>
            <a:spLocks noGrp="1"/>
          </p:cNvSpPr>
          <p:nvPr>
            <p:ph type="title"/>
          </p:nvPr>
        </p:nvSpPr>
        <p:spPr/>
        <p:txBody>
          <a:bodyPr>
            <a:normAutofit/>
          </a:bodyPr>
          <a:lstStyle/>
          <a:p>
            <a:r>
              <a:rPr lang="de-DE" dirty="0" smtClean="0"/>
              <a:t>Welche Auslöser hat Stress?	[3]</a:t>
            </a:r>
            <a:endParaRPr lang="de-DE" dirty="0"/>
          </a:p>
        </p:txBody>
      </p:sp>
    </p:spTree>
    <p:extLst>
      <p:ext uri="{BB962C8B-B14F-4D97-AF65-F5344CB8AC3E}">
        <p14:creationId xmlns:p14="http://schemas.microsoft.com/office/powerpoint/2010/main" val="30087506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827584" y="2420888"/>
            <a:ext cx="7408333" cy="3888432"/>
          </a:xfrm>
        </p:spPr>
        <p:txBody>
          <a:bodyPr>
            <a:noAutofit/>
          </a:bodyPr>
          <a:lstStyle/>
          <a:p>
            <a:pPr marL="0" indent="0" fontAlgn="base">
              <a:buNone/>
            </a:pPr>
            <a:r>
              <a:rPr lang="de-DE" sz="2200" dirty="0"/>
              <a:t>Ein erhöhter Puls, steigender Blutdruck und schnellere Atmung – unser Körper reagiert mit diesen typischen Symptomen auf Stress</a:t>
            </a:r>
            <a:r>
              <a:rPr lang="de-DE" sz="2200" dirty="0" smtClean="0"/>
              <a:t>.</a:t>
            </a:r>
          </a:p>
          <a:p>
            <a:pPr marL="0" indent="0" fontAlgn="base">
              <a:buNone/>
            </a:pPr>
            <a:r>
              <a:rPr lang="de-DE" sz="2200" dirty="0" smtClean="0"/>
              <a:t>Bei </a:t>
            </a:r>
            <a:r>
              <a:rPr lang="de-DE" sz="2200" dirty="0"/>
              <a:t>dauerhaftem Stress gesellen sich eventuell Kopf- und Rückenschmerzen, Nackenverspannungen oder Ein- und Durchschlafprobleme dazu</a:t>
            </a:r>
            <a:r>
              <a:rPr lang="de-DE" sz="2200" dirty="0" smtClean="0"/>
              <a:t>.</a:t>
            </a:r>
            <a:endParaRPr lang="de-DE" sz="2200" dirty="0"/>
          </a:p>
          <a:p>
            <a:pPr marL="0" indent="0" fontAlgn="base">
              <a:buNone/>
            </a:pPr>
            <a:r>
              <a:rPr lang="de-DE" sz="2200" dirty="0"/>
              <a:t>Auch unsere Seele reagiert deutlich auf Stress</a:t>
            </a:r>
            <a:r>
              <a:rPr lang="de-DE" sz="2200" dirty="0" smtClean="0"/>
              <a:t>.</a:t>
            </a:r>
          </a:p>
          <a:p>
            <a:pPr marL="0" indent="0" fontAlgn="base">
              <a:buNone/>
            </a:pPr>
            <a:r>
              <a:rPr lang="de-DE" sz="2200" dirty="0" smtClean="0"/>
              <a:t>Wir </a:t>
            </a:r>
            <a:r>
              <a:rPr lang="de-DE" sz="2200" dirty="0"/>
              <a:t>fühlen uns angespannt, können uns schwerer konzentrieren und entwickeln manchmal sogar die Sorge, zu versagen</a:t>
            </a:r>
            <a:r>
              <a:rPr lang="de-DE" sz="2200" dirty="0" smtClean="0"/>
              <a:t>.</a:t>
            </a:r>
          </a:p>
        </p:txBody>
      </p:sp>
      <p:sp>
        <p:nvSpPr>
          <p:cNvPr id="3" name="Titel 2"/>
          <p:cNvSpPr>
            <a:spLocks noGrp="1"/>
          </p:cNvSpPr>
          <p:nvPr>
            <p:ph type="title"/>
          </p:nvPr>
        </p:nvSpPr>
        <p:spPr/>
        <p:txBody>
          <a:bodyPr>
            <a:normAutofit/>
          </a:bodyPr>
          <a:lstStyle/>
          <a:p>
            <a:r>
              <a:rPr lang="de-DE" dirty="0" smtClean="0"/>
              <a:t>Wie äußert sich Stress?		[1]</a:t>
            </a:r>
            <a:endParaRPr lang="de-DE" dirty="0"/>
          </a:p>
        </p:txBody>
      </p:sp>
    </p:spTree>
    <p:extLst>
      <p:ext uri="{BB962C8B-B14F-4D97-AF65-F5344CB8AC3E}">
        <p14:creationId xmlns:p14="http://schemas.microsoft.com/office/powerpoint/2010/main" val="12444141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827584" y="2564904"/>
            <a:ext cx="7408333" cy="3744416"/>
          </a:xfrm>
        </p:spPr>
        <p:txBody>
          <a:bodyPr>
            <a:noAutofit/>
          </a:bodyPr>
          <a:lstStyle/>
          <a:p>
            <a:pPr marL="0" indent="0" fontAlgn="base">
              <a:buNone/>
            </a:pPr>
            <a:r>
              <a:rPr lang="de-DE" sz="2200" dirty="0"/>
              <a:t>Insgesamt sinkt unsere gesamte Lebensqualität ebenso wie unsere Leistungsfähigkeit</a:t>
            </a:r>
            <a:r>
              <a:rPr lang="de-DE" sz="2200" dirty="0" smtClean="0"/>
              <a:t>.</a:t>
            </a:r>
          </a:p>
          <a:p>
            <a:pPr marL="0" indent="0" fontAlgn="base">
              <a:buNone/>
            </a:pPr>
            <a:r>
              <a:rPr lang="de-DE" sz="2200" dirty="0" smtClean="0"/>
              <a:t>Eventuell </a:t>
            </a:r>
            <a:r>
              <a:rPr lang="de-DE" sz="2200" dirty="0"/>
              <a:t>versuchen wir sogar durch vermehrten Konsum von Koffein, Nikotin oder Alkohol dem entgegenzuwirken</a:t>
            </a:r>
            <a:r>
              <a:rPr lang="de-DE" sz="2200" dirty="0" smtClean="0"/>
              <a:t>.</a:t>
            </a:r>
          </a:p>
          <a:p>
            <a:pPr marL="0" indent="0" fontAlgn="base">
              <a:buNone/>
            </a:pPr>
            <a:r>
              <a:rPr lang="de-DE" sz="2200" dirty="0" smtClean="0"/>
              <a:t>Vielleicht </a:t>
            </a:r>
            <a:r>
              <a:rPr lang="de-DE" sz="2200" dirty="0"/>
              <a:t>kennen Sie es auch: Je höher der Stresslevel, desto eher trinken wir die ein oder andere Tasse Kaffee mehr, um uns wach zu halten</a:t>
            </a:r>
            <a:r>
              <a:rPr lang="de-DE" sz="2200" dirty="0" smtClean="0"/>
              <a:t>.</a:t>
            </a:r>
          </a:p>
          <a:p>
            <a:pPr marL="0" indent="0" fontAlgn="base">
              <a:buNone/>
            </a:pPr>
            <a:r>
              <a:rPr lang="de-DE" sz="2200" dirty="0" smtClean="0"/>
              <a:t>Und </a:t>
            </a:r>
            <a:r>
              <a:rPr lang="de-DE" sz="2200" dirty="0"/>
              <a:t>der Raucher konsumiert angesichts höchster Belastung noch mehr Zigaretten als sonst</a:t>
            </a:r>
            <a:r>
              <a:rPr lang="de-DE" sz="2200" dirty="0" smtClean="0"/>
              <a:t>.</a:t>
            </a:r>
          </a:p>
          <a:p>
            <a:pPr marL="0" indent="0" fontAlgn="base">
              <a:buNone/>
            </a:pPr>
            <a:r>
              <a:rPr lang="de-DE" sz="2200" dirty="0"/>
              <a:t> </a:t>
            </a:r>
          </a:p>
          <a:p>
            <a:pPr marL="0" indent="0" fontAlgn="base">
              <a:buNone/>
            </a:pPr>
            <a:endParaRPr lang="de-DE" sz="2200" dirty="0" smtClean="0"/>
          </a:p>
        </p:txBody>
      </p:sp>
      <p:sp>
        <p:nvSpPr>
          <p:cNvPr id="3" name="Titel 2"/>
          <p:cNvSpPr>
            <a:spLocks noGrp="1"/>
          </p:cNvSpPr>
          <p:nvPr>
            <p:ph type="title"/>
          </p:nvPr>
        </p:nvSpPr>
        <p:spPr/>
        <p:txBody>
          <a:bodyPr>
            <a:normAutofit/>
          </a:bodyPr>
          <a:lstStyle/>
          <a:p>
            <a:r>
              <a:rPr lang="de-DE" dirty="0" smtClean="0"/>
              <a:t>Wie äußert sich Stress?		[2]</a:t>
            </a:r>
            <a:endParaRPr lang="de-DE" dirty="0"/>
          </a:p>
        </p:txBody>
      </p:sp>
    </p:spTree>
    <p:extLst>
      <p:ext uri="{BB962C8B-B14F-4D97-AF65-F5344CB8AC3E}">
        <p14:creationId xmlns:p14="http://schemas.microsoft.com/office/powerpoint/2010/main" val="21555150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827584" y="2924944"/>
            <a:ext cx="7408333" cy="3384376"/>
          </a:xfrm>
        </p:spPr>
        <p:txBody>
          <a:bodyPr>
            <a:noAutofit/>
          </a:bodyPr>
          <a:lstStyle/>
          <a:p>
            <a:pPr marL="0" indent="0" fontAlgn="base">
              <a:buNone/>
            </a:pPr>
            <a:r>
              <a:rPr lang="de-DE" sz="2200" dirty="0"/>
              <a:t>Kurz – gerade unter höchster psychischer und physischer Anspannung treiben wir nicht selten Raubbau an unserer eigenen Gesundheit</a:t>
            </a:r>
            <a:r>
              <a:rPr lang="de-DE" sz="2200" dirty="0" smtClean="0"/>
              <a:t>.</a:t>
            </a:r>
          </a:p>
          <a:p>
            <a:pPr marL="0" indent="0" fontAlgn="base">
              <a:buNone/>
            </a:pPr>
            <a:r>
              <a:rPr lang="de-DE" sz="2200" dirty="0" smtClean="0"/>
              <a:t>Der </a:t>
            </a:r>
            <a:r>
              <a:rPr lang="de-DE" sz="2200" dirty="0"/>
              <a:t>Konsum all dieser scheinbar hilfreichen Mittel hat jedoch höchstens einen kurzfristigen Effekt, zehrt aber auf Dauer nachhaltig an unseren Kräften und an unserer Gesundheit.</a:t>
            </a:r>
          </a:p>
          <a:p>
            <a:pPr marL="0" indent="0" fontAlgn="base">
              <a:buNone/>
            </a:pPr>
            <a:endParaRPr lang="de-DE" sz="2200" dirty="0"/>
          </a:p>
          <a:p>
            <a:pPr marL="0" indent="0" fontAlgn="base">
              <a:buNone/>
            </a:pPr>
            <a:endParaRPr lang="de-DE" sz="2200" dirty="0" smtClean="0"/>
          </a:p>
        </p:txBody>
      </p:sp>
      <p:sp>
        <p:nvSpPr>
          <p:cNvPr id="3" name="Titel 2"/>
          <p:cNvSpPr>
            <a:spLocks noGrp="1"/>
          </p:cNvSpPr>
          <p:nvPr>
            <p:ph type="title"/>
          </p:nvPr>
        </p:nvSpPr>
        <p:spPr/>
        <p:txBody>
          <a:bodyPr>
            <a:normAutofit/>
          </a:bodyPr>
          <a:lstStyle/>
          <a:p>
            <a:r>
              <a:rPr lang="de-DE" dirty="0" smtClean="0"/>
              <a:t>Wie äußert sich Stress?		[3]</a:t>
            </a:r>
            <a:endParaRPr lang="de-DE" dirty="0"/>
          </a:p>
        </p:txBody>
      </p:sp>
    </p:spTree>
    <p:extLst>
      <p:ext uri="{BB962C8B-B14F-4D97-AF65-F5344CB8AC3E}">
        <p14:creationId xmlns:p14="http://schemas.microsoft.com/office/powerpoint/2010/main" val="692563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827584" y="2276872"/>
            <a:ext cx="7408333" cy="4032448"/>
          </a:xfrm>
        </p:spPr>
        <p:txBody>
          <a:bodyPr>
            <a:noAutofit/>
          </a:bodyPr>
          <a:lstStyle/>
          <a:p>
            <a:pPr marL="0" indent="0" fontAlgn="base">
              <a:buNone/>
            </a:pPr>
            <a:r>
              <a:rPr lang="de-DE" dirty="0"/>
              <a:t>Solange die Symptome von Stress kurzfristig und situationsgebunden auftreten, ist dies ein ganz natürliches Phänomen</a:t>
            </a:r>
            <a:r>
              <a:rPr lang="de-DE" dirty="0" smtClean="0"/>
              <a:t>.</a:t>
            </a:r>
          </a:p>
          <a:p>
            <a:pPr marL="0" indent="0" fontAlgn="base">
              <a:buNone/>
            </a:pPr>
            <a:r>
              <a:rPr lang="de-DE" dirty="0" smtClean="0"/>
              <a:t>Wird </a:t>
            </a:r>
            <a:r>
              <a:rPr lang="de-DE" dirty="0"/>
              <a:t>Stress aber zum Dauerzustand, kann er gefährlich werden</a:t>
            </a:r>
            <a:r>
              <a:rPr lang="de-DE" dirty="0" smtClean="0"/>
              <a:t>.</a:t>
            </a:r>
            <a:r>
              <a:rPr lang="de-DE" dirty="0"/>
              <a:t> </a:t>
            </a:r>
          </a:p>
          <a:p>
            <a:pPr marL="0" indent="0" fontAlgn="base">
              <a:buNone/>
            </a:pPr>
            <a:r>
              <a:rPr lang="de-DE" dirty="0"/>
              <a:t>Ständige Anspannung und daraus resultierende Schlafstörungen haben ihren Preis. Wir haben deutlich weniger Energie, fühlen uns dem Pensum des Tages nicht mehr gewachsen und reagieren umso mehr mit Versagensängsten.</a:t>
            </a:r>
          </a:p>
          <a:p>
            <a:pPr marL="0" indent="0" fontAlgn="base">
              <a:buNone/>
            </a:pPr>
            <a:endParaRPr lang="de-DE" dirty="0"/>
          </a:p>
          <a:p>
            <a:pPr marL="0" indent="0" fontAlgn="base">
              <a:buNone/>
            </a:pPr>
            <a:endParaRPr lang="de-DE" sz="2200" dirty="0"/>
          </a:p>
          <a:p>
            <a:pPr marL="0" indent="0" fontAlgn="base">
              <a:buNone/>
            </a:pPr>
            <a:endParaRPr lang="de-DE" sz="2200" dirty="0" smtClean="0"/>
          </a:p>
        </p:txBody>
      </p:sp>
      <p:sp>
        <p:nvSpPr>
          <p:cNvPr id="3" name="Titel 2"/>
          <p:cNvSpPr>
            <a:spLocks noGrp="1"/>
          </p:cNvSpPr>
          <p:nvPr>
            <p:ph type="title"/>
          </p:nvPr>
        </p:nvSpPr>
        <p:spPr/>
        <p:txBody>
          <a:bodyPr>
            <a:normAutofit fontScale="90000"/>
          </a:bodyPr>
          <a:lstStyle/>
          <a:p>
            <a:r>
              <a:rPr lang="de-DE" dirty="0" smtClean="0"/>
              <a:t>Kann Stress krank machen?		[1]</a:t>
            </a:r>
            <a:endParaRPr lang="de-DE" dirty="0"/>
          </a:p>
        </p:txBody>
      </p:sp>
    </p:spTree>
    <p:extLst>
      <p:ext uri="{BB962C8B-B14F-4D97-AF65-F5344CB8AC3E}">
        <p14:creationId xmlns:p14="http://schemas.microsoft.com/office/powerpoint/2010/main" val="40671484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827584" y="2204864"/>
            <a:ext cx="7408333" cy="4104456"/>
          </a:xfrm>
        </p:spPr>
        <p:txBody>
          <a:bodyPr>
            <a:noAutofit/>
          </a:bodyPr>
          <a:lstStyle/>
          <a:p>
            <a:pPr marL="0" indent="0" fontAlgn="base">
              <a:buNone/>
            </a:pPr>
            <a:r>
              <a:rPr lang="de-DE" dirty="0" smtClean="0"/>
              <a:t>Nimmt </a:t>
            </a:r>
            <a:r>
              <a:rPr lang="de-DE" dirty="0"/>
              <a:t>uns Stress auf Dauer in Beschlag, kann dies in der Tat ernste körperliche oder seelische Krankheiten nach sich ziehen</a:t>
            </a:r>
            <a:r>
              <a:rPr lang="de-DE" dirty="0" smtClean="0"/>
              <a:t>.</a:t>
            </a:r>
          </a:p>
          <a:p>
            <a:pPr marL="0" indent="0" fontAlgn="base">
              <a:buNone/>
            </a:pPr>
            <a:r>
              <a:rPr lang="de-DE" dirty="0" smtClean="0"/>
              <a:t>Wenn </a:t>
            </a:r>
            <a:r>
              <a:rPr lang="de-DE" dirty="0"/>
              <a:t>wir unseren Körper quasi zwingen, pausenlos an seine Grenzen zu gehen, hat dies merkliche Folgen</a:t>
            </a:r>
            <a:r>
              <a:rPr lang="de-DE" dirty="0" smtClean="0"/>
              <a:t>.</a:t>
            </a:r>
          </a:p>
          <a:p>
            <a:pPr marL="0" indent="0" fontAlgn="base">
              <a:buNone/>
            </a:pPr>
            <a:r>
              <a:rPr lang="de-DE" dirty="0" smtClean="0"/>
              <a:t>Die </a:t>
            </a:r>
            <a:r>
              <a:rPr lang="de-DE" dirty="0"/>
              <a:t>bekanntesten Auswirkungen sind konstanter Bluthochdruck, Herz-Kreislauf-Probleme, </a:t>
            </a:r>
            <a:r>
              <a:rPr lang="de-DE" dirty="0" smtClean="0"/>
              <a:t>Verdauungs-beschwerden </a:t>
            </a:r>
            <a:r>
              <a:rPr lang="de-DE" dirty="0"/>
              <a:t>oder dauerhafte Ohrgeräusche </a:t>
            </a:r>
            <a:r>
              <a:rPr lang="de-DE" dirty="0" smtClean="0"/>
              <a:t>(Tinnitus). </a:t>
            </a:r>
            <a:r>
              <a:rPr lang="de-DE" dirty="0"/>
              <a:t>Dann nehmen wir stetiges Rauschen oder Pfeifen im Ohr wahr, das sehr zermürbend sein kann.</a:t>
            </a:r>
          </a:p>
          <a:p>
            <a:pPr marL="0" indent="0" fontAlgn="base">
              <a:buNone/>
            </a:pPr>
            <a:endParaRPr lang="de-DE" dirty="0"/>
          </a:p>
          <a:p>
            <a:pPr marL="0" indent="0" fontAlgn="base">
              <a:buNone/>
            </a:pPr>
            <a:endParaRPr lang="de-DE" sz="2200" dirty="0"/>
          </a:p>
          <a:p>
            <a:pPr marL="0" indent="0" fontAlgn="base">
              <a:buNone/>
            </a:pPr>
            <a:endParaRPr lang="de-DE" sz="2200" dirty="0" smtClean="0"/>
          </a:p>
        </p:txBody>
      </p:sp>
      <p:sp>
        <p:nvSpPr>
          <p:cNvPr id="3" name="Titel 2"/>
          <p:cNvSpPr>
            <a:spLocks noGrp="1"/>
          </p:cNvSpPr>
          <p:nvPr>
            <p:ph type="title"/>
          </p:nvPr>
        </p:nvSpPr>
        <p:spPr/>
        <p:txBody>
          <a:bodyPr>
            <a:normAutofit fontScale="90000"/>
          </a:bodyPr>
          <a:lstStyle/>
          <a:p>
            <a:r>
              <a:rPr lang="de-DE" dirty="0" smtClean="0"/>
              <a:t>Kann Stress krank machen?		[2]</a:t>
            </a:r>
            <a:endParaRPr lang="de-DE" dirty="0"/>
          </a:p>
        </p:txBody>
      </p:sp>
    </p:spTree>
    <p:extLst>
      <p:ext uri="{BB962C8B-B14F-4D97-AF65-F5344CB8AC3E}">
        <p14:creationId xmlns:p14="http://schemas.microsoft.com/office/powerpoint/2010/main" val="12369618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827584" y="2636912"/>
            <a:ext cx="7408333" cy="3672408"/>
          </a:xfrm>
        </p:spPr>
        <p:txBody>
          <a:bodyPr>
            <a:noAutofit/>
          </a:bodyPr>
          <a:lstStyle/>
          <a:p>
            <a:pPr marL="0" indent="0" fontAlgn="base">
              <a:buNone/>
            </a:pPr>
            <a:r>
              <a:rPr lang="de-DE" dirty="0"/>
              <a:t>Dauerstress kann aber auch seelische Krankheiten nach sich ziehen – beispielsweise Depressionen oder das sogenannte Burnout-Syndrom</a:t>
            </a:r>
            <a:r>
              <a:rPr lang="de-DE" dirty="0" smtClean="0"/>
              <a:t>.</a:t>
            </a:r>
          </a:p>
          <a:p>
            <a:pPr marL="0" indent="0" fontAlgn="base">
              <a:buNone/>
            </a:pPr>
            <a:r>
              <a:rPr lang="de-DE" dirty="0" smtClean="0"/>
              <a:t>Gerade </a:t>
            </a:r>
            <a:r>
              <a:rPr lang="de-DE" dirty="0"/>
              <a:t>dieses ist in unserer Gesellschaft heute allgegenwärtig</a:t>
            </a:r>
            <a:r>
              <a:rPr lang="de-DE" dirty="0" smtClean="0"/>
              <a:t>.</a:t>
            </a:r>
          </a:p>
          <a:p>
            <a:pPr marL="0" indent="0" fontAlgn="base">
              <a:buNone/>
            </a:pPr>
            <a:r>
              <a:rPr lang="de-DE" dirty="0" smtClean="0"/>
              <a:t>Darunter </a:t>
            </a:r>
            <a:r>
              <a:rPr lang="de-DE" dirty="0"/>
              <a:t>versteht man einen chronischen Erschöpfungszustand, der die Betroffenen irgendwann völlig außer Standes setzt, ihren Alltag zu bewältigen.</a:t>
            </a:r>
          </a:p>
          <a:p>
            <a:pPr marL="0" indent="0" fontAlgn="base">
              <a:buNone/>
            </a:pPr>
            <a:endParaRPr lang="de-DE" dirty="0"/>
          </a:p>
          <a:p>
            <a:pPr marL="0" indent="0" fontAlgn="base">
              <a:buNone/>
            </a:pPr>
            <a:endParaRPr lang="de-DE" dirty="0"/>
          </a:p>
          <a:p>
            <a:pPr marL="0" indent="0" fontAlgn="base">
              <a:buNone/>
            </a:pPr>
            <a:endParaRPr lang="de-DE" sz="2200" dirty="0"/>
          </a:p>
          <a:p>
            <a:pPr marL="0" indent="0" fontAlgn="base">
              <a:buNone/>
            </a:pPr>
            <a:endParaRPr lang="de-DE" sz="2200" dirty="0" smtClean="0"/>
          </a:p>
        </p:txBody>
      </p:sp>
      <p:sp>
        <p:nvSpPr>
          <p:cNvPr id="3" name="Titel 2"/>
          <p:cNvSpPr>
            <a:spLocks noGrp="1"/>
          </p:cNvSpPr>
          <p:nvPr>
            <p:ph type="title"/>
          </p:nvPr>
        </p:nvSpPr>
        <p:spPr/>
        <p:txBody>
          <a:bodyPr>
            <a:normAutofit fontScale="90000"/>
          </a:bodyPr>
          <a:lstStyle/>
          <a:p>
            <a:r>
              <a:rPr lang="de-DE" dirty="0" smtClean="0"/>
              <a:t>Kann Stress krank machen?		[3]</a:t>
            </a:r>
            <a:endParaRPr lang="de-DE" dirty="0"/>
          </a:p>
        </p:txBody>
      </p:sp>
    </p:spTree>
    <p:extLst>
      <p:ext uri="{BB962C8B-B14F-4D97-AF65-F5344CB8AC3E}">
        <p14:creationId xmlns:p14="http://schemas.microsoft.com/office/powerpoint/2010/main" val="37016769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827584" y="1844824"/>
            <a:ext cx="7408333" cy="4464496"/>
          </a:xfrm>
        </p:spPr>
        <p:txBody>
          <a:bodyPr>
            <a:noAutofit/>
          </a:bodyPr>
          <a:lstStyle/>
          <a:p>
            <a:pPr marL="0" indent="0" fontAlgn="base">
              <a:buNone/>
            </a:pPr>
            <a:r>
              <a:rPr lang="de-DE" b="1" dirty="0" smtClean="0"/>
              <a:t>Was man dagegen tun kann</a:t>
            </a:r>
          </a:p>
          <a:p>
            <a:pPr marL="0" indent="0" fontAlgn="base">
              <a:buNone/>
            </a:pPr>
            <a:r>
              <a:rPr lang="de-DE" sz="2200" dirty="0"/>
              <a:t>Das Wichtigste zuerst: Lernen Sie, Schritt für Schritt den Druck aus Ihrem Alltag zu nehmen</a:t>
            </a:r>
            <a:r>
              <a:rPr lang="de-DE" sz="2200" dirty="0" smtClean="0"/>
              <a:t>.</a:t>
            </a:r>
          </a:p>
          <a:p>
            <a:pPr marL="0" indent="0" fontAlgn="base">
              <a:buNone/>
            </a:pPr>
            <a:r>
              <a:rPr lang="de-DE" sz="2200" dirty="0" smtClean="0"/>
              <a:t>Zugegeben </a:t>
            </a:r>
            <a:r>
              <a:rPr lang="de-DE" sz="2200" dirty="0"/>
              <a:t>– dies sagt sich so leicht. Die praktische Umsetzung ist schließlich im Trubel des Tages gar nicht so einfach</a:t>
            </a:r>
            <a:r>
              <a:rPr lang="de-DE" sz="2200" dirty="0" smtClean="0"/>
              <a:t>.</a:t>
            </a:r>
          </a:p>
          <a:p>
            <a:pPr marL="0" indent="0" fontAlgn="base">
              <a:buNone/>
            </a:pPr>
            <a:r>
              <a:rPr lang="de-DE" sz="2200" dirty="0" smtClean="0"/>
              <a:t>Dennoch </a:t>
            </a:r>
            <a:r>
              <a:rPr lang="de-DE" sz="2200" dirty="0"/>
              <a:t>sollten Sie genau hier ansetzen. Betrachten Sie Ihre täglichen Aufgaben ganz realistisch: Was ist zu tun? Was ist wirklich wichtig? Und was ist eventuell vergleichsweise sekundär</a:t>
            </a:r>
            <a:r>
              <a:rPr lang="de-DE" sz="2200" dirty="0" smtClean="0"/>
              <a:t>?</a:t>
            </a:r>
          </a:p>
          <a:p>
            <a:pPr marL="0" indent="0" fontAlgn="base">
              <a:buNone/>
            </a:pPr>
            <a:r>
              <a:rPr lang="de-DE" sz="2200" dirty="0" smtClean="0"/>
              <a:t>Entwickeln </a:t>
            </a:r>
            <a:r>
              <a:rPr lang="de-DE" sz="2200" dirty="0"/>
              <a:t>Sie Schritt für Schritt Ihr ganz persönliches Zeitmanagement.</a:t>
            </a:r>
          </a:p>
          <a:p>
            <a:pPr marL="0" indent="0" fontAlgn="base">
              <a:buNone/>
            </a:pPr>
            <a:endParaRPr lang="de-DE" dirty="0"/>
          </a:p>
          <a:p>
            <a:pPr marL="0" indent="0" fontAlgn="base">
              <a:buNone/>
            </a:pPr>
            <a:endParaRPr lang="de-DE" dirty="0"/>
          </a:p>
          <a:p>
            <a:pPr marL="0" indent="0" fontAlgn="base">
              <a:buNone/>
            </a:pPr>
            <a:endParaRPr lang="de-DE" sz="2200" dirty="0"/>
          </a:p>
          <a:p>
            <a:pPr marL="0" indent="0" fontAlgn="base">
              <a:buNone/>
            </a:pPr>
            <a:endParaRPr lang="de-DE" sz="2200" dirty="0" smtClean="0"/>
          </a:p>
        </p:txBody>
      </p:sp>
      <p:sp>
        <p:nvSpPr>
          <p:cNvPr id="3" name="Titel 2"/>
          <p:cNvSpPr>
            <a:spLocks noGrp="1"/>
          </p:cNvSpPr>
          <p:nvPr>
            <p:ph type="title"/>
          </p:nvPr>
        </p:nvSpPr>
        <p:spPr/>
        <p:txBody>
          <a:bodyPr>
            <a:normAutofit/>
          </a:bodyPr>
          <a:lstStyle/>
          <a:p>
            <a:r>
              <a:rPr lang="de-DE" dirty="0" smtClean="0"/>
              <a:t>Stress lass nach!				[1]</a:t>
            </a:r>
            <a:endParaRPr lang="de-DE" dirty="0"/>
          </a:p>
        </p:txBody>
      </p:sp>
    </p:spTree>
    <p:extLst>
      <p:ext uri="{BB962C8B-B14F-4D97-AF65-F5344CB8AC3E}">
        <p14:creationId xmlns:p14="http://schemas.microsoft.com/office/powerpoint/2010/main" val="24737204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827584" y="2636912"/>
            <a:ext cx="7408333" cy="3672408"/>
          </a:xfrm>
        </p:spPr>
        <p:txBody>
          <a:bodyPr>
            <a:normAutofit/>
          </a:bodyPr>
          <a:lstStyle/>
          <a:p>
            <a:pPr marL="0" indent="0">
              <a:buNone/>
            </a:pPr>
            <a:r>
              <a:rPr lang="de-DE" dirty="0"/>
              <a:t>Stress gehört für die meisten unter uns zum täglichen Begleiter. Den Begriff kennen wir alle. Doch was genau versteht man unter Stress</a:t>
            </a:r>
            <a:r>
              <a:rPr lang="de-DE" dirty="0" smtClean="0"/>
              <a:t>?</a:t>
            </a:r>
          </a:p>
          <a:p>
            <a:pPr marL="0" indent="0">
              <a:buNone/>
            </a:pPr>
            <a:r>
              <a:rPr lang="de-DE" dirty="0" smtClean="0"/>
              <a:t>Was </a:t>
            </a:r>
            <a:r>
              <a:rPr lang="de-DE" dirty="0"/>
              <a:t>geschieht in unserem Körper, und wie können wir der allgegenwärtigen Belastung aktiv begegnen</a:t>
            </a:r>
            <a:r>
              <a:rPr lang="de-DE" dirty="0" smtClean="0"/>
              <a:t>?</a:t>
            </a:r>
          </a:p>
          <a:p>
            <a:pPr marL="0" indent="0">
              <a:buNone/>
            </a:pPr>
            <a:r>
              <a:rPr lang="de-DE" dirty="0" smtClean="0"/>
              <a:t>Unternehmen </a:t>
            </a:r>
            <a:r>
              <a:rPr lang="de-DE" dirty="0"/>
              <a:t>wir doch einfach </a:t>
            </a:r>
            <a:r>
              <a:rPr lang="de-DE" dirty="0" smtClean="0"/>
              <a:t>einmal </a:t>
            </a:r>
            <a:r>
              <a:rPr lang="de-DE" dirty="0"/>
              <a:t>einen kleinen Ausflug in die Geschichte eines Phänomens, das uns allen nur zu gut vertraut ist</a:t>
            </a:r>
            <a:r>
              <a:rPr lang="de-DE" dirty="0" smtClean="0"/>
              <a:t>.</a:t>
            </a:r>
          </a:p>
        </p:txBody>
      </p:sp>
      <p:sp>
        <p:nvSpPr>
          <p:cNvPr id="3" name="Titel 2"/>
          <p:cNvSpPr>
            <a:spLocks noGrp="1"/>
          </p:cNvSpPr>
          <p:nvPr>
            <p:ph type="title"/>
          </p:nvPr>
        </p:nvSpPr>
        <p:spPr/>
        <p:txBody>
          <a:bodyPr>
            <a:normAutofit fontScale="90000"/>
          </a:bodyPr>
          <a:lstStyle/>
          <a:p>
            <a:r>
              <a:rPr lang="de-DE" dirty="0" smtClean="0"/>
              <a:t>Stress – ein echtes Massenphänomen</a:t>
            </a:r>
            <a:endParaRPr lang="de-DE" dirty="0"/>
          </a:p>
        </p:txBody>
      </p:sp>
    </p:spTree>
    <p:extLst>
      <p:ext uri="{BB962C8B-B14F-4D97-AF65-F5344CB8AC3E}">
        <p14:creationId xmlns:p14="http://schemas.microsoft.com/office/powerpoint/2010/main" val="17258357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827584" y="2564904"/>
            <a:ext cx="7408333" cy="3744416"/>
          </a:xfrm>
        </p:spPr>
        <p:txBody>
          <a:bodyPr>
            <a:noAutofit/>
          </a:bodyPr>
          <a:lstStyle/>
          <a:p>
            <a:pPr marL="0" indent="0" fontAlgn="base">
              <a:buNone/>
            </a:pPr>
            <a:r>
              <a:rPr lang="de-DE" sz="2200" dirty="0" smtClean="0"/>
              <a:t>Jeder von uns steht Tag für Tag vor individuellen Aufgaben.</a:t>
            </a:r>
          </a:p>
          <a:p>
            <a:pPr marL="0" indent="0" fontAlgn="base">
              <a:buNone/>
            </a:pPr>
            <a:r>
              <a:rPr lang="de-DE" sz="2200" dirty="0" smtClean="0"/>
              <a:t>Jeder von uns verfügt über eine andere Stresstoleranz, d.h. wir empfinden die Herausforderungen des Alltags sehr unterschiedlich und gehen auch individuell damit um.</a:t>
            </a:r>
          </a:p>
          <a:p>
            <a:pPr marL="0" indent="0" fontAlgn="base">
              <a:buNone/>
            </a:pPr>
            <a:r>
              <a:rPr lang="de-DE" sz="2200" dirty="0" smtClean="0"/>
              <a:t>Und wir alle haben gemäß unseres Charakters auch eigene Wege und Gepflogenheiten, dem Stress zu begegnen.</a:t>
            </a:r>
          </a:p>
          <a:p>
            <a:pPr marL="0" indent="0" fontAlgn="base">
              <a:buNone/>
            </a:pPr>
            <a:r>
              <a:rPr lang="de-DE" sz="2200" dirty="0" smtClean="0"/>
              <a:t>Es </a:t>
            </a:r>
            <a:r>
              <a:rPr lang="de-DE" sz="2200" dirty="0"/>
              <a:t>gibt zahlreiche Möglichkeiten und Tipps für einen gezielten Stressabbau</a:t>
            </a:r>
            <a:r>
              <a:rPr lang="de-DE" sz="2200" dirty="0" smtClean="0"/>
              <a:t>.</a:t>
            </a:r>
          </a:p>
          <a:p>
            <a:pPr marL="0" indent="0" fontAlgn="base">
              <a:buNone/>
            </a:pPr>
            <a:r>
              <a:rPr lang="de-DE" sz="2200" dirty="0" smtClean="0"/>
              <a:t>Man </a:t>
            </a:r>
            <a:r>
              <a:rPr lang="de-DE" sz="2200" dirty="0"/>
              <a:t>nennt es auch gern „Stressmanagement</a:t>
            </a:r>
            <a:r>
              <a:rPr lang="de-DE" sz="2200" dirty="0" smtClean="0"/>
              <a:t>“.</a:t>
            </a:r>
          </a:p>
          <a:p>
            <a:pPr marL="0" indent="0" fontAlgn="base">
              <a:buNone/>
            </a:pPr>
            <a:endParaRPr lang="de-DE" sz="2200" dirty="0"/>
          </a:p>
          <a:p>
            <a:pPr marL="0" indent="0" fontAlgn="base">
              <a:buNone/>
            </a:pPr>
            <a:endParaRPr lang="de-DE" sz="2200" dirty="0" smtClean="0"/>
          </a:p>
        </p:txBody>
      </p:sp>
      <p:sp>
        <p:nvSpPr>
          <p:cNvPr id="3" name="Titel 2"/>
          <p:cNvSpPr>
            <a:spLocks noGrp="1"/>
          </p:cNvSpPr>
          <p:nvPr>
            <p:ph type="title"/>
          </p:nvPr>
        </p:nvSpPr>
        <p:spPr/>
        <p:txBody>
          <a:bodyPr>
            <a:normAutofit/>
          </a:bodyPr>
          <a:lstStyle/>
          <a:p>
            <a:r>
              <a:rPr lang="de-DE" dirty="0" smtClean="0"/>
              <a:t>Stress lass nach!				[2]</a:t>
            </a:r>
            <a:endParaRPr lang="de-DE" dirty="0"/>
          </a:p>
        </p:txBody>
      </p:sp>
    </p:spTree>
    <p:extLst>
      <p:ext uri="{BB962C8B-B14F-4D97-AF65-F5344CB8AC3E}">
        <p14:creationId xmlns:p14="http://schemas.microsoft.com/office/powerpoint/2010/main" val="40789257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Stecken Sie sich realistische Ziele</a:t>
            </a:r>
            <a:endParaRPr lang="de-DE" dirty="0"/>
          </a:p>
        </p:txBody>
      </p:sp>
      <p:sp>
        <p:nvSpPr>
          <p:cNvPr id="4" name="Inhaltsplatzhalter 3"/>
          <p:cNvSpPr>
            <a:spLocks noGrp="1"/>
          </p:cNvSpPr>
          <p:nvPr>
            <p:ph sz="quarter" idx="14"/>
          </p:nvPr>
        </p:nvSpPr>
        <p:spPr>
          <a:xfrm>
            <a:off x="4645152" y="2852936"/>
            <a:ext cx="3822192" cy="3273544"/>
          </a:xfrm>
        </p:spPr>
        <p:txBody>
          <a:bodyPr>
            <a:normAutofit fontScale="25000" lnSpcReduction="20000"/>
          </a:bodyPr>
          <a:lstStyle/>
          <a:p>
            <a:pPr marL="0" indent="0" fontAlgn="base">
              <a:buNone/>
            </a:pPr>
            <a:r>
              <a:rPr lang="de-DE" sz="7200" dirty="0"/>
              <a:t>Machen Sie sich zunächst Ihren täglichen Stress-Level bewusst</a:t>
            </a:r>
            <a:r>
              <a:rPr lang="de-DE" sz="7200" dirty="0" smtClean="0"/>
              <a:t>.</a:t>
            </a:r>
          </a:p>
          <a:p>
            <a:pPr marL="0" indent="0" fontAlgn="base">
              <a:buNone/>
            </a:pPr>
            <a:r>
              <a:rPr lang="de-DE" sz="7200" dirty="0" smtClean="0"/>
              <a:t>Welche </a:t>
            </a:r>
            <a:r>
              <a:rPr lang="de-DE" sz="7200" dirty="0"/>
              <a:t>Aufgaben haben Sie auf der Agenda</a:t>
            </a:r>
            <a:r>
              <a:rPr lang="de-DE" sz="7200" dirty="0" smtClean="0"/>
              <a:t>?</a:t>
            </a:r>
          </a:p>
          <a:p>
            <a:pPr marL="0" indent="0" fontAlgn="base">
              <a:buNone/>
            </a:pPr>
            <a:r>
              <a:rPr lang="de-DE" sz="7200" dirty="0" smtClean="0"/>
              <a:t>Was </a:t>
            </a:r>
            <a:r>
              <a:rPr lang="de-DE" sz="7200" dirty="0"/>
              <a:t>ist wirklich wichtig, und was ist vergleichsweise sekundär und kann eventuell auch später erledigt werden</a:t>
            </a:r>
            <a:r>
              <a:rPr lang="de-DE" sz="7200" dirty="0" smtClean="0"/>
              <a:t>?</a:t>
            </a:r>
          </a:p>
          <a:p>
            <a:pPr marL="0" indent="0" fontAlgn="base">
              <a:buNone/>
            </a:pPr>
            <a:r>
              <a:rPr lang="de-DE" sz="7200" dirty="0" smtClean="0"/>
              <a:t>Gehen </a:t>
            </a:r>
            <a:r>
              <a:rPr lang="de-DE" sz="7200" dirty="0"/>
              <a:t>Sie Schritt für Schritt vor und stecken Sie sich realistische Ziele</a:t>
            </a:r>
            <a:r>
              <a:rPr lang="de-DE" sz="7200" dirty="0" smtClean="0"/>
              <a:t>.</a:t>
            </a:r>
          </a:p>
          <a:p>
            <a:pPr marL="0" indent="0" fontAlgn="base">
              <a:buNone/>
            </a:pPr>
            <a:r>
              <a:rPr lang="de-DE" sz="7200" dirty="0" smtClean="0"/>
              <a:t>Denn </a:t>
            </a:r>
            <a:r>
              <a:rPr lang="de-DE" sz="7200" dirty="0"/>
              <a:t>eines ist sicher: Niemand kann unendlich viele Dinge gleichzeitig erledigen!</a:t>
            </a:r>
          </a:p>
          <a:p>
            <a:pPr marL="0" indent="0">
              <a:buNone/>
            </a:pPr>
            <a:r>
              <a:rPr lang="de-DE" dirty="0"/>
              <a:t/>
            </a:r>
            <a:br>
              <a:rPr lang="de-DE" dirty="0"/>
            </a:br>
            <a:endParaRPr lang="de-DE" dirty="0"/>
          </a:p>
        </p:txBody>
      </p:sp>
      <p:pic>
        <p:nvPicPr>
          <p:cNvPr id="1026" name="Picture 2" descr="https://www.lasea.de/fileadmin/_processed_/d/9/csm_deadline-realistische-ziele_82560775d9.jpg"/>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683568" y="3140968"/>
            <a:ext cx="3498943" cy="2334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30015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872067" y="1844824"/>
            <a:ext cx="7408333" cy="4281339"/>
          </a:xfrm>
        </p:spPr>
        <p:txBody>
          <a:bodyPr>
            <a:noAutofit/>
          </a:bodyPr>
          <a:lstStyle/>
          <a:p>
            <a:pPr marL="0" indent="0">
              <a:buNone/>
            </a:pPr>
            <a:r>
              <a:rPr lang="de-DE" sz="1800" dirty="0"/>
              <a:t>„Das Leben ist kein Wunschkonzert</a:t>
            </a:r>
            <a:r>
              <a:rPr lang="de-DE" sz="1800" dirty="0" smtClean="0"/>
              <a:t>!“</a:t>
            </a:r>
          </a:p>
          <a:p>
            <a:pPr marL="0" indent="0">
              <a:buNone/>
            </a:pPr>
            <a:r>
              <a:rPr lang="de-DE" sz="1800" dirty="0" smtClean="0"/>
              <a:t>Wir </a:t>
            </a:r>
            <a:r>
              <a:rPr lang="de-DE" sz="1800" dirty="0"/>
              <a:t>alle haben diese gute, alte Weisheit sicher schon mal gehört. So simpel es klingen mag – aber es ist etwas Wahres daran</a:t>
            </a:r>
            <a:r>
              <a:rPr lang="de-DE" sz="1800" dirty="0" smtClean="0"/>
              <a:t>.</a:t>
            </a:r>
          </a:p>
          <a:p>
            <a:pPr marL="0" indent="0">
              <a:buNone/>
            </a:pPr>
            <a:r>
              <a:rPr lang="de-DE" sz="1800" dirty="0" smtClean="0"/>
              <a:t>Denn </a:t>
            </a:r>
            <a:r>
              <a:rPr lang="de-DE" sz="1800" dirty="0"/>
              <a:t>tatsächlich gibt es in unserem Leben Bedingungen, die wir nicht so einfach ändern können. Doch genau über solche sollte man nicht lange hadern</a:t>
            </a:r>
            <a:r>
              <a:rPr lang="de-DE" sz="1800" dirty="0" smtClean="0"/>
              <a:t>.</a:t>
            </a:r>
          </a:p>
          <a:p>
            <a:pPr marL="0" indent="0">
              <a:buNone/>
            </a:pPr>
            <a:r>
              <a:rPr lang="de-DE" sz="1800" dirty="0" smtClean="0"/>
              <a:t>Gerade </a:t>
            </a:r>
            <a:r>
              <a:rPr lang="de-DE" sz="1800" dirty="0"/>
              <a:t>sensible und perfektionistische Menschen, die sich selbst große Ziele stecken und äußerst akribisch sind, scheitern oft an ihrer eigenen Erwartung</a:t>
            </a:r>
            <a:r>
              <a:rPr lang="de-DE" sz="1800" dirty="0" smtClean="0"/>
              <a:t>.</a:t>
            </a:r>
          </a:p>
          <a:p>
            <a:pPr marL="0" indent="0">
              <a:buNone/>
            </a:pPr>
            <a:r>
              <a:rPr lang="de-DE" sz="1800" dirty="0" smtClean="0"/>
              <a:t>Dann </a:t>
            </a:r>
            <a:r>
              <a:rPr lang="de-DE" sz="1800" dirty="0"/>
              <a:t>neigt man dazu, sich in die damit verbundene Enttäuschung förmlich hineinzusteigern</a:t>
            </a:r>
            <a:r>
              <a:rPr lang="de-DE" sz="1800" dirty="0" smtClean="0"/>
              <a:t>.</a:t>
            </a:r>
          </a:p>
          <a:p>
            <a:pPr marL="0" indent="0">
              <a:buNone/>
            </a:pPr>
            <a:r>
              <a:rPr lang="de-DE" sz="1800" dirty="0" smtClean="0"/>
              <a:t>So </a:t>
            </a:r>
            <a:r>
              <a:rPr lang="de-DE" sz="1800" dirty="0"/>
              <a:t>werden Probleme naturgemäß noch größer als sie ohnehin schon sind</a:t>
            </a:r>
            <a:r>
              <a:rPr lang="de-DE" sz="1800" dirty="0" smtClean="0"/>
              <a:t>.</a:t>
            </a:r>
          </a:p>
          <a:p>
            <a:pPr marL="0" indent="0">
              <a:buNone/>
            </a:pPr>
            <a:r>
              <a:rPr lang="de-DE" sz="1800" dirty="0" smtClean="0"/>
              <a:t>Eine </a:t>
            </a:r>
            <a:r>
              <a:rPr lang="de-DE" sz="1800" dirty="0"/>
              <a:t>Prise Akzeptanz und Pragmatismus kann hier durchaus dienlich und gesund sein.</a:t>
            </a:r>
          </a:p>
        </p:txBody>
      </p:sp>
      <p:sp>
        <p:nvSpPr>
          <p:cNvPr id="3" name="Titel 2"/>
          <p:cNvSpPr>
            <a:spLocks noGrp="1"/>
          </p:cNvSpPr>
          <p:nvPr>
            <p:ph type="title"/>
          </p:nvPr>
        </p:nvSpPr>
        <p:spPr/>
        <p:txBody>
          <a:bodyPr/>
          <a:lstStyle/>
          <a:p>
            <a:r>
              <a:rPr lang="de-DE" dirty="0" smtClean="0"/>
              <a:t>Akzeptieren statt ablehnen</a:t>
            </a:r>
            <a:endParaRPr lang="de-DE" dirty="0"/>
          </a:p>
        </p:txBody>
      </p:sp>
    </p:spTree>
    <p:extLst>
      <p:ext uri="{BB962C8B-B14F-4D97-AF65-F5344CB8AC3E}">
        <p14:creationId xmlns:p14="http://schemas.microsoft.com/office/powerpoint/2010/main" val="39087264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Finden Sie einen Ausstieg aus dem täglichen „Funktionieren“</a:t>
            </a:r>
            <a:endParaRPr lang="de-DE" dirty="0"/>
          </a:p>
        </p:txBody>
      </p:sp>
      <p:sp>
        <p:nvSpPr>
          <p:cNvPr id="4" name="Inhaltsplatzhalter 3"/>
          <p:cNvSpPr>
            <a:spLocks noGrp="1"/>
          </p:cNvSpPr>
          <p:nvPr>
            <p:ph sz="quarter" idx="14"/>
          </p:nvPr>
        </p:nvSpPr>
        <p:spPr>
          <a:xfrm>
            <a:off x="4572000" y="2564904"/>
            <a:ext cx="3960440" cy="3672408"/>
          </a:xfrm>
        </p:spPr>
        <p:txBody>
          <a:bodyPr>
            <a:normAutofit fontScale="70000" lnSpcReduction="20000"/>
          </a:bodyPr>
          <a:lstStyle/>
          <a:p>
            <a:pPr marL="0" indent="0" fontAlgn="base">
              <a:buNone/>
            </a:pPr>
            <a:r>
              <a:rPr lang="de-DE" sz="2600" dirty="0"/>
              <a:t>Nicht selten stellen wir an uns selbst den Anspruch, Tag für Tag perfekt funktionieren zu wollen</a:t>
            </a:r>
            <a:r>
              <a:rPr lang="de-DE" sz="2600" dirty="0" smtClean="0"/>
              <a:t>.</a:t>
            </a:r>
          </a:p>
          <a:p>
            <a:pPr marL="0" indent="0" fontAlgn="base">
              <a:buNone/>
            </a:pPr>
            <a:r>
              <a:rPr lang="de-DE" sz="2600" dirty="0" smtClean="0"/>
              <a:t>Manchmal </a:t>
            </a:r>
            <a:r>
              <a:rPr lang="de-DE" sz="2600" dirty="0"/>
              <a:t>liegt genau hier die Wurzel des </a:t>
            </a:r>
            <a:r>
              <a:rPr lang="de-DE" sz="2600" dirty="0" smtClean="0"/>
              <a:t>Übels. Selbst </a:t>
            </a:r>
            <a:r>
              <a:rPr lang="de-DE" sz="2600" dirty="0"/>
              <a:t>der bestens organisierte </a:t>
            </a:r>
            <a:r>
              <a:rPr lang="de-DE" sz="2600" dirty="0" err="1"/>
              <a:t>Multitasker</a:t>
            </a:r>
            <a:r>
              <a:rPr lang="de-DE" sz="2600" dirty="0"/>
              <a:t> stößt jedoch irgendwann an seine Grenzen</a:t>
            </a:r>
            <a:r>
              <a:rPr lang="de-DE" sz="2600" dirty="0" smtClean="0"/>
              <a:t>.</a:t>
            </a:r>
          </a:p>
          <a:p>
            <a:pPr marL="0" indent="0" fontAlgn="base">
              <a:buNone/>
            </a:pPr>
            <a:r>
              <a:rPr lang="de-DE" sz="2600" dirty="0" smtClean="0"/>
              <a:t> </a:t>
            </a:r>
            <a:r>
              <a:rPr lang="de-DE" sz="2600" dirty="0"/>
              <a:t>Schämen Sie sich also nicht, auch mal „Nein“ zu sagen und Hilfe anzunehmen</a:t>
            </a:r>
            <a:r>
              <a:rPr lang="de-DE" sz="2600" dirty="0" smtClean="0"/>
              <a:t>.</a:t>
            </a:r>
          </a:p>
          <a:p>
            <a:pPr marL="0" indent="0" fontAlgn="base">
              <a:buNone/>
            </a:pPr>
            <a:r>
              <a:rPr lang="de-DE" sz="2600" dirty="0" smtClean="0"/>
              <a:t>Scheuen </a:t>
            </a:r>
            <a:r>
              <a:rPr lang="de-DE" sz="2600" dirty="0"/>
              <a:t>Sie sich nicht, Ihre </a:t>
            </a:r>
            <a:r>
              <a:rPr lang="de-DE" sz="2600" dirty="0" smtClean="0"/>
              <a:t>Kolleginnen/Kollegen </a:t>
            </a:r>
            <a:r>
              <a:rPr lang="de-DE" sz="2600" dirty="0"/>
              <a:t>oder </a:t>
            </a:r>
            <a:r>
              <a:rPr lang="de-DE" sz="2600" dirty="0" smtClean="0"/>
              <a:t>Freundinnen/Freunde </a:t>
            </a:r>
            <a:r>
              <a:rPr lang="de-DE" sz="2600" dirty="0"/>
              <a:t>zu fragen, ob diese Sie vielleicht aktiv unterstützen und Ihnen etwas abnehmen können</a:t>
            </a:r>
            <a:r>
              <a:rPr lang="de-DE" sz="2600" dirty="0" smtClean="0"/>
              <a:t>.</a:t>
            </a:r>
            <a:endParaRPr lang="de-DE" dirty="0"/>
          </a:p>
        </p:txBody>
      </p:sp>
      <p:pic>
        <p:nvPicPr>
          <p:cNvPr id="7170" name="Picture 2" descr="https://www.lasea.de/fileadmin/_processed_/a/4/csm_ausstieg-funktionieren-hilfe_4516e70c3f.jpg"/>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683568" y="3212976"/>
            <a:ext cx="3263070" cy="2177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23802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Identifizieren Sie „Zeitfresser“</a:t>
            </a:r>
            <a:endParaRPr lang="de-DE" dirty="0"/>
          </a:p>
        </p:txBody>
      </p:sp>
      <p:sp>
        <p:nvSpPr>
          <p:cNvPr id="4" name="Inhaltsplatzhalter 3"/>
          <p:cNvSpPr>
            <a:spLocks noGrp="1"/>
          </p:cNvSpPr>
          <p:nvPr>
            <p:ph sz="quarter" idx="14"/>
          </p:nvPr>
        </p:nvSpPr>
        <p:spPr>
          <a:xfrm>
            <a:off x="4645152" y="2708920"/>
            <a:ext cx="3822192" cy="3417560"/>
          </a:xfrm>
        </p:spPr>
        <p:txBody>
          <a:bodyPr>
            <a:normAutofit lnSpcReduction="10000"/>
          </a:bodyPr>
          <a:lstStyle/>
          <a:p>
            <a:pPr marL="0" indent="0" fontAlgn="base">
              <a:buNone/>
            </a:pPr>
            <a:r>
              <a:rPr lang="de-DE" sz="1800" dirty="0"/>
              <a:t>Seien Sie gerade sich selbst gegenüber ehrlich</a:t>
            </a:r>
            <a:r>
              <a:rPr lang="de-DE" sz="1800" dirty="0" smtClean="0"/>
              <a:t>.</a:t>
            </a:r>
          </a:p>
          <a:p>
            <a:pPr marL="0" indent="0" fontAlgn="base">
              <a:buNone/>
            </a:pPr>
            <a:r>
              <a:rPr lang="de-DE" sz="1800" dirty="0" smtClean="0"/>
              <a:t>Betrachten </a:t>
            </a:r>
            <a:r>
              <a:rPr lang="de-DE" sz="1800" dirty="0"/>
              <a:t>Sie die Struktur Ihres Tagesablaufs einmal genauer</a:t>
            </a:r>
            <a:r>
              <a:rPr lang="de-DE" sz="1800" dirty="0" smtClean="0"/>
              <a:t>.</a:t>
            </a:r>
          </a:p>
          <a:p>
            <a:pPr marL="0" indent="0" fontAlgn="base">
              <a:buNone/>
            </a:pPr>
            <a:r>
              <a:rPr lang="de-DE" sz="1800" dirty="0" smtClean="0"/>
              <a:t>Vielleicht </a:t>
            </a:r>
            <a:r>
              <a:rPr lang="de-DE" sz="1800" dirty="0"/>
              <a:t>haben sich persönliche Gewohnheiten eingeschlichen, die bei näherem Hinsehen mehr Energie und Zeit kosten als nötig</a:t>
            </a:r>
            <a:r>
              <a:rPr lang="de-DE" sz="1800" dirty="0" smtClean="0"/>
              <a:t>.</a:t>
            </a:r>
          </a:p>
          <a:p>
            <a:pPr marL="0" indent="0" fontAlgn="base">
              <a:buNone/>
            </a:pPr>
            <a:r>
              <a:rPr lang="de-DE" sz="1800" dirty="0" smtClean="0"/>
              <a:t>In </a:t>
            </a:r>
            <a:r>
              <a:rPr lang="de-DE" sz="1800" dirty="0"/>
              <a:t>diesem Zuge kommen Sie sicher der ein oder anderen Sache auf die Spur, die man deutlich effizienter gestalten könnte</a:t>
            </a:r>
            <a:r>
              <a:rPr lang="de-DE" sz="1800" dirty="0" smtClean="0"/>
              <a:t>.</a:t>
            </a:r>
            <a:endParaRPr lang="de-DE" sz="1800" dirty="0"/>
          </a:p>
        </p:txBody>
      </p:sp>
      <p:pic>
        <p:nvPicPr>
          <p:cNvPr id="7" name="Inhaltsplatzhalter 6"/>
          <p:cNvPicPr>
            <a:picLocks noGrp="1" noChangeAspect="1"/>
          </p:cNvPicPr>
          <p:nvPr>
            <p:ph sz="quarter" idx="13"/>
          </p:nvPr>
        </p:nvPicPr>
        <p:blipFill>
          <a:blip r:embed="rId2"/>
          <a:stretch>
            <a:fillRect/>
          </a:stretch>
        </p:blipFill>
        <p:spPr>
          <a:xfrm>
            <a:off x="1187624" y="2852936"/>
            <a:ext cx="2880320" cy="2880320"/>
          </a:xfrm>
          <a:prstGeom prst="rect">
            <a:avLst/>
          </a:prstGeom>
        </p:spPr>
      </p:pic>
    </p:spTree>
    <p:extLst>
      <p:ext uri="{BB962C8B-B14F-4D97-AF65-F5344CB8AC3E}">
        <p14:creationId xmlns:p14="http://schemas.microsoft.com/office/powerpoint/2010/main" val="27944869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872067" y="2924943"/>
            <a:ext cx="7408333" cy="3201219"/>
          </a:xfrm>
        </p:spPr>
        <p:txBody>
          <a:bodyPr/>
          <a:lstStyle/>
          <a:p>
            <a:pPr marL="0" indent="0">
              <a:buNone/>
            </a:pPr>
            <a:r>
              <a:rPr lang="de-DE" sz="1800" dirty="0"/>
              <a:t>Niemand kann seine Gedanken oder Probleme unbegrenzt unter den oft zitierten Teppich kehren</a:t>
            </a:r>
            <a:r>
              <a:rPr lang="de-DE" sz="1800" dirty="0" smtClean="0"/>
              <a:t>.</a:t>
            </a:r>
          </a:p>
          <a:p>
            <a:pPr marL="0" indent="0">
              <a:buNone/>
            </a:pPr>
            <a:r>
              <a:rPr lang="de-DE" sz="1800" dirty="0" smtClean="0"/>
              <a:t>Irgendwann </a:t>
            </a:r>
            <a:r>
              <a:rPr lang="de-DE" sz="1800" dirty="0"/>
              <a:t>holen sie uns ein</a:t>
            </a:r>
            <a:r>
              <a:rPr lang="de-DE" sz="1800" dirty="0" smtClean="0"/>
              <a:t>.</a:t>
            </a:r>
          </a:p>
          <a:p>
            <a:pPr marL="0" indent="0">
              <a:buNone/>
            </a:pPr>
            <a:r>
              <a:rPr lang="de-DE" sz="1800" dirty="0" smtClean="0"/>
              <a:t>Verschaffen </a:t>
            </a:r>
            <a:r>
              <a:rPr lang="de-DE" sz="1800" dirty="0"/>
              <a:t>Sie Ihrer Seele </a:t>
            </a:r>
            <a:r>
              <a:rPr lang="de-DE" sz="1800" dirty="0" smtClean="0"/>
              <a:t>Luft!</a:t>
            </a:r>
          </a:p>
          <a:p>
            <a:pPr marL="0" indent="0">
              <a:buNone/>
            </a:pPr>
            <a:r>
              <a:rPr lang="de-DE" sz="1800" dirty="0" smtClean="0"/>
              <a:t>Sprechen </a:t>
            </a:r>
            <a:r>
              <a:rPr lang="de-DE" sz="1800" dirty="0"/>
              <a:t>Sie offen über das, was Sie umtreibt – ob mit Freunden, Familienangehörigen oder anderen vertrauten Menschen</a:t>
            </a:r>
            <a:r>
              <a:rPr lang="de-DE" sz="1800" dirty="0" smtClean="0"/>
              <a:t>.</a:t>
            </a:r>
          </a:p>
          <a:p>
            <a:pPr marL="0" indent="0">
              <a:buNone/>
            </a:pPr>
            <a:r>
              <a:rPr lang="de-DE" sz="1800" dirty="0" smtClean="0"/>
              <a:t>Ein </a:t>
            </a:r>
            <a:r>
              <a:rPr lang="de-DE" sz="1800" dirty="0"/>
              <a:t>ehrliches Gespräch kann ungemein befreiend </a:t>
            </a:r>
            <a:r>
              <a:rPr lang="de-DE" sz="1800" dirty="0" smtClean="0"/>
              <a:t>wirken.</a:t>
            </a:r>
          </a:p>
          <a:p>
            <a:pPr marL="0" indent="0">
              <a:buNone/>
            </a:pPr>
            <a:r>
              <a:rPr lang="de-DE" sz="1800" dirty="0" smtClean="0"/>
              <a:t>Abgesehen </a:t>
            </a:r>
            <a:r>
              <a:rPr lang="de-DE" sz="1800" dirty="0"/>
              <a:t>davon, dass einem genau dann auch oft tatkräftige Hilfe zuteil wird.</a:t>
            </a:r>
          </a:p>
        </p:txBody>
      </p:sp>
      <p:sp>
        <p:nvSpPr>
          <p:cNvPr id="3" name="Titel 2"/>
          <p:cNvSpPr>
            <a:spLocks noGrp="1"/>
          </p:cNvSpPr>
          <p:nvPr>
            <p:ph type="title"/>
          </p:nvPr>
        </p:nvSpPr>
        <p:spPr/>
        <p:txBody>
          <a:bodyPr>
            <a:normAutofit fontScale="90000"/>
          </a:bodyPr>
          <a:lstStyle/>
          <a:p>
            <a:r>
              <a:rPr lang="de-DE" dirty="0" smtClean="0"/>
              <a:t>Sprechen Sie über Ihre Belastungen und Sorgen</a:t>
            </a:r>
            <a:endParaRPr lang="de-DE" dirty="0"/>
          </a:p>
        </p:txBody>
      </p:sp>
    </p:spTree>
    <p:extLst>
      <p:ext uri="{BB962C8B-B14F-4D97-AF65-F5344CB8AC3E}">
        <p14:creationId xmlns:p14="http://schemas.microsoft.com/office/powerpoint/2010/main" val="21057666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872067" y="2780928"/>
            <a:ext cx="7408333" cy="3384376"/>
          </a:xfrm>
        </p:spPr>
        <p:txBody>
          <a:bodyPr>
            <a:normAutofit/>
          </a:bodyPr>
          <a:lstStyle/>
          <a:p>
            <a:pPr marL="0" indent="0" fontAlgn="base">
              <a:buNone/>
            </a:pPr>
            <a:r>
              <a:rPr lang="de-DE" sz="1800" dirty="0"/>
              <a:t>Schon der ein oder andere Augenblick der Besinnung auf sich selbst kann Wunder wirken</a:t>
            </a:r>
            <a:r>
              <a:rPr lang="de-DE" sz="1800" dirty="0" smtClean="0"/>
              <a:t>.</a:t>
            </a:r>
          </a:p>
          <a:p>
            <a:pPr marL="0" indent="0" fontAlgn="base">
              <a:buNone/>
            </a:pPr>
            <a:r>
              <a:rPr lang="de-DE" sz="1800" dirty="0" smtClean="0"/>
              <a:t>Gönnen </a:t>
            </a:r>
            <a:r>
              <a:rPr lang="de-DE" sz="1800" dirty="0"/>
              <a:t>Sie sich also im Trubel des Alltags ganz bewusste Momente des Durchatmens. Wenn es auch nur fünf Minuten sind – erlauben Sie sich dieses Recht! </a:t>
            </a:r>
            <a:endParaRPr lang="de-DE" sz="1800" dirty="0" smtClean="0"/>
          </a:p>
          <a:p>
            <a:pPr marL="0" indent="0" fontAlgn="base">
              <a:buNone/>
            </a:pPr>
            <a:r>
              <a:rPr lang="de-DE" sz="1800" dirty="0" smtClean="0"/>
              <a:t>Vielleicht </a:t>
            </a:r>
            <a:r>
              <a:rPr lang="de-DE" sz="1800" dirty="0"/>
              <a:t>schalten Sie auch mal ganz entschlossen das Handy für eine Stunde ab</a:t>
            </a:r>
            <a:r>
              <a:rPr lang="de-DE" sz="1800" dirty="0" smtClean="0"/>
              <a:t>.</a:t>
            </a:r>
          </a:p>
          <a:p>
            <a:pPr marL="0" indent="0" fontAlgn="base">
              <a:buNone/>
            </a:pPr>
            <a:r>
              <a:rPr lang="de-DE" sz="1800" dirty="0" smtClean="0"/>
              <a:t>Bereits </a:t>
            </a:r>
            <a:r>
              <a:rPr lang="de-DE" sz="1800" dirty="0"/>
              <a:t>mit Kleinigkeiten wie diesen können wir uns ein Stück weit dazu „erziehen“, uns selber wertzuschätzen und den Druck des Alltags zu kompensieren</a:t>
            </a:r>
            <a:r>
              <a:rPr lang="de-DE" sz="1800" dirty="0" smtClean="0"/>
              <a:t>.</a:t>
            </a:r>
            <a:endParaRPr lang="de-DE" sz="1800" dirty="0"/>
          </a:p>
          <a:p>
            <a:pPr marL="0" indent="0" fontAlgn="base">
              <a:buNone/>
            </a:pPr>
            <a:endParaRPr lang="de-DE" sz="2900" dirty="0"/>
          </a:p>
          <a:p>
            <a:pPr marL="0" indent="0">
              <a:buNone/>
            </a:pPr>
            <a:endParaRPr lang="de-DE" sz="1800" dirty="0"/>
          </a:p>
        </p:txBody>
      </p:sp>
      <p:sp>
        <p:nvSpPr>
          <p:cNvPr id="3" name="Titel 2"/>
          <p:cNvSpPr>
            <a:spLocks noGrp="1"/>
          </p:cNvSpPr>
          <p:nvPr>
            <p:ph type="title"/>
          </p:nvPr>
        </p:nvSpPr>
        <p:spPr/>
        <p:txBody>
          <a:bodyPr>
            <a:normAutofit fontScale="90000"/>
          </a:bodyPr>
          <a:lstStyle/>
          <a:p>
            <a:r>
              <a:rPr lang="de-DE" dirty="0" smtClean="0"/>
              <a:t>Gönnen Sie sich entspannende </a:t>
            </a:r>
            <a:r>
              <a:rPr lang="de-DE" dirty="0" smtClean="0"/>
              <a:t>Auszeiten		[1]</a:t>
            </a:r>
            <a:endParaRPr lang="de-DE" dirty="0"/>
          </a:p>
        </p:txBody>
      </p:sp>
    </p:spTree>
    <p:extLst>
      <p:ext uri="{BB962C8B-B14F-4D97-AF65-F5344CB8AC3E}">
        <p14:creationId xmlns:p14="http://schemas.microsoft.com/office/powerpoint/2010/main" val="6613673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872067" y="2780928"/>
            <a:ext cx="7408333" cy="3168352"/>
          </a:xfrm>
        </p:spPr>
        <p:txBody>
          <a:bodyPr>
            <a:normAutofit/>
          </a:bodyPr>
          <a:lstStyle/>
          <a:p>
            <a:pPr marL="0" indent="0" fontAlgn="base">
              <a:buNone/>
            </a:pPr>
            <a:r>
              <a:rPr lang="de-DE" sz="2100" dirty="0"/>
              <a:t>Viele Berufstätige neigen dazu, sogar ihre Mittagspause zu opfern, um ihr tägliches Pensum zu schaffen.</a:t>
            </a:r>
          </a:p>
          <a:p>
            <a:pPr marL="0" indent="0" fontAlgn="base">
              <a:buNone/>
            </a:pPr>
            <a:r>
              <a:rPr lang="de-DE" sz="2100" dirty="0"/>
              <a:t>Auf den ersten Blick mag dies vielleicht bei der Erledigung des Arbeitsvolumens helfen.</a:t>
            </a:r>
          </a:p>
          <a:p>
            <a:pPr marL="0" indent="0" fontAlgn="base">
              <a:buNone/>
            </a:pPr>
            <a:r>
              <a:rPr lang="de-DE" sz="2100" dirty="0"/>
              <a:t>Doch diese Wahrnehmung ist auf lange Sicht trügerisch.</a:t>
            </a:r>
          </a:p>
          <a:p>
            <a:pPr marL="0" indent="0" fontAlgn="base">
              <a:buNone/>
            </a:pPr>
            <a:r>
              <a:rPr lang="de-DE" sz="2100" dirty="0"/>
              <a:t>Auf Dauer ist eine kurze Auszeit weit dienlicher, um neue Energie zu tanken und Stress zu bewältigen.</a:t>
            </a:r>
            <a:endParaRPr lang="de-DE" sz="2100" dirty="0"/>
          </a:p>
          <a:p>
            <a:pPr marL="0" indent="0" fontAlgn="base">
              <a:buNone/>
            </a:pPr>
            <a:endParaRPr lang="de-DE" sz="2900" dirty="0"/>
          </a:p>
          <a:p>
            <a:pPr marL="0" indent="0">
              <a:buNone/>
            </a:pPr>
            <a:endParaRPr lang="de-DE" sz="1800" dirty="0"/>
          </a:p>
        </p:txBody>
      </p:sp>
      <p:sp>
        <p:nvSpPr>
          <p:cNvPr id="3" name="Titel 2"/>
          <p:cNvSpPr>
            <a:spLocks noGrp="1"/>
          </p:cNvSpPr>
          <p:nvPr>
            <p:ph type="title"/>
          </p:nvPr>
        </p:nvSpPr>
        <p:spPr/>
        <p:txBody>
          <a:bodyPr>
            <a:normAutofit fontScale="90000"/>
          </a:bodyPr>
          <a:lstStyle/>
          <a:p>
            <a:r>
              <a:rPr lang="de-DE" dirty="0" smtClean="0"/>
              <a:t>Gönnen Sie sich entspannende </a:t>
            </a:r>
            <a:r>
              <a:rPr lang="de-DE" dirty="0" smtClean="0"/>
              <a:t>Auszeiten		[2]</a:t>
            </a:r>
            <a:endParaRPr lang="de-DE" dirty="0"/>
          </a:p>
        </p:txBody>
      </p:sp>
    </p:spTree>
    <p:extLst>
      <p:ext uri="{BB962C8B-B14F-4D97-AF65-F5344CB8AC3E}">
        <p14:creationId xmlns:p14="http://schemas.microsoft.com/office/powerpoint/2010/main" val="39023865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Sorgen Sie für seelischen Ausgleich</a:t>
            </a:r>
            <a:endParaRPr lang="de-DE" dirty="0"/>
          </a:p>
        </p:txBody>
      </p:sp>
      <p:sp>
        <p:nvSpPr>
          <p:cNvPr id="4" name="Inhaltsplatzhalter 3"/>
          <p:cNvSpPr>
            <a:spLocks noGrp="1"/>
          </p:cNvSpPr>
          <p:nvPr>
            <p:ph sz="quarter" idx="14"/>
          </p:nvPr>
        </p:nvSpPr>
        <p:spPr>
          <a:xfrm>
            <a:off x="4645152" y="2852936"/>
            <a:ext cx="3822192" cy="3273544"/>
          </a:xfrm>
        </p:spPr>
        <p:txBody>
          <a:bodyPr>
            <a:normAutofit fontScale="62500" lnSpcReduction="20000"/>
          </a:bodyPr>
          <a:lstStyle/>
          <a:p>
            <a:pPr marL="0" indent="0" fontAlgn="base">
              <a:buNone/>
            </a:pPr>
            <a:r>
              <a:rPr lang="de-DE" sz="2900" dirty="0"/>
              <a:t>Was macht Ihnen Freude</a:t>
            </a:r>
            <a:r>
              <a:rPr lang="de-DE" sz="2900" dirty="0" smtClean="0"/>
              <a:t>?</a:t>
            </a:r>
          </a:p>
          <a:p>
            <a:pPr marL="0" indent="0" fontAlgn="base">
              <a:buNone/>
            </a:pPr>
            <a:r>
              <a:rPr lang="de-DE" sz="2900" dirty="0" smtClean="0"/>
              <a:t>Worin </a:t>
            </a:r>
            <a:r>
              <a:rPr lang="de-DE" sz="2900" dirty="0"/>
              <a:t>finden Sie Ruhe und Entspannung</a:t>
            </a:r>
            <a:r>
              <a:rPr lang="de-DE" sz="2900" dirty="0" smtClean="0"/>
              <a:t>?</a:t>
            </a:r>
          </a:p>
          <a:p>
            <a:pPr marL="0" indent="0" fontAlgn="base">
              <a:buNone/>
            </a:pPr>
            <a:r>
              <a:rPr lang="de-DE" sz="2900" dirty="0" smtClean="0"/>
              <a:t>Besinnen </a:t>
            </a:r>
            <a:r>
              <a:rPr lang="de-DE" sz="2900" dirty="0"/>
              <a:t>Sie sich auf Dinge, die Ihnen Spaß machen und entdecken Sie das ein oder andere Hobby wieder</a:t>
            </a:r>
            <a:r>
              <a:rPr lang="de-DE" sz="2900" dirty="0" smtClean="0"/>
              <a:t>.</a:t>
            </a:r>
          </a:p>
          <a:p>
            <a:pPr marL="0" indent="0" fontAlgn="base">
              <a:buNone/>
            </a:pPr>
            <a:r>
              <a:rPr lang="de-DE" sz="2900" dirty="0" smtClean="0"/>
              <a:t>Geben </a:t>
            </a:r>
            <a:r>
              <a:rPr lang="de-DE" sz="2900" dirty="0"/>
              <a:t>Sie solchen Dingen wieder Raum in Ihrem Alltag</a:t>
            </a:r>
            <a:r>
              <a:rPr lang="de-DE" sz="2900" dirty="0" smtClean="0"/>
              <a:t>.</a:t>
            </a:r>
          </a:p>
          <a:p>
            <a:pPr marL="0" indent="0" fontAlgn="base">
              <a:buNone/>
            </a:pPr>
            <a:r>
              <a:rPr lang="de-DE" sz="2900" dirty="0" smtClean="0"/>
              <a:t>Kein </a:t>
            </a:r>
            <a:r>
              <a:rPr lang="de-DE" sz="2900" dirty="0"/>
              <a:t>Mensch findet Zufriedenheit und Ausgeglichenheit, wenn er ständig seine natürlichen Bedürfnisse unterdrückt</a:t>
            </a:r>
            <a:r>
              <a:rPr lang="de-DE" sz="2900" dirty="0" smtClean="0"/>
              <a:t>.</a:t>
            </a:r>
            <a:r>
              <a:rPr lang="de-DE" dirty="0"/>
              <a:t/>
            </a:r>
            <a:br>
              <a:rPr lang="de-DE" dirty="0"/>
            </a:br>
            <a:endParaRPr lang="de-DE" dirty="0"/>
          </a:p>
        </p:txBody>
      </p:sp>
      <p:pic>
        <p:nvPicPr>
          <p:cNvPr id="5" name="Inhaltsplatzhalter 4"/>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683568" y="2848764"/>
            <a:ext cx="3535686" cy="2828334"/>
          </a:xfrm>
        </p:spPr>
      </p:pic>
    </p:spTree>
    <p:extLst>
      <p:ext uri="{BB962C8B-B14F-4D97-AF65-F5344CB8AC3E}">
        <p14:creationId xmlns:p14="http://schemas.microsoft.com/office/powerpoint/2010/main" val="11087874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Achten Sie auf ein körperliches Gegengewicht</a:t>
            </a:r>
            <a:endParaRPr lang="de-DE" dirty="0"/>
          </a:p>
        </p:txBody>
      </p:sp>
      <p:sp>
        <p:nvSpPr>
          <p:cNvPr id="4" name="Inhaltsplatzhalter 3"/>
          <p:cNvSpPr>
            <a:spLocks noGrp="1"/>
          </p:cNvSpPr>
          <p:nvPr>
            <p:ph sz="quarter" idx="14"/>
          </p:nvPr>
        </p:nvSpPr>
        <p:spPr>
          <a:xfrm>
            <a:off x="4644008" y="2636912"/>
            <a:ext cx="3887288" cy="3600400"/>
          </a:xfrm>
        </p:spPr>
        <p:txBody>
          <a:bodyPr>
            <a:normAutofit lnSpcReduction="10000"/>
          </a:bodyPr>
          <a:lstStyle/>
          <a:p>
            <a:pPr marL="0" indent="0" fontAlgn="base">
              <a:buNone/>
            </a:pPr>
            <a:r>
              <a:rPr lang="de-DE" sz="1800" dirty="0"/>
              <a:t>Bewegung und Sport können ungemein befreiend wirken</a:t>
            </a:r>
            <a:r>
              <a:rPr lang="de-DE" sz="1800" dirty="0" smtClean="0"/>
              <a:t>. </a:t>
            </a:r>
            <a:r>
              <a:rPr lang="de-DE" sz="1800" dirty="0"/>
              <a:t>Oft nehmen schon ein ausgedehnter Spaziergang an der frischen Luft, eine Runde Schwimmen oder eine Stunde Gartenarbeit Organismus und Seele eine gute Portion Druck</a:t>
            </a:r>
            <a:r>
              <a:rPr lang="de-DE" sz="1800" dirty="0" smtClean="0"/>
              <a:t>.</a:t>
            </a:r>
          </a:p>
          <a:p>
            <a:pPr marL="0" indent="0" fontAlgn="base">
              <a:buNone/>
            </a:pPr>
            <a:r>
              <a:rPr lang="de-DE" sz="1800" dirty="0" smtClean="0"/>
              <a:t>Körperlicher </a:t>
            </a:r>
            <a:r>
              <a:rPr lang="de-DE" sz="1800" dirty="0"/>
              <a:t>Ausgleich sorgt erwiesenermaßen für einen klaren Kopf und kann unseren kompletten Stoffwechsel ankurbeln</a:t>
            </a:r>
            <a:r>
              <a:rPr lang="de-DE" sz="1800" dirty="0" smtClean="0"/>
              <a:t>.</a:t>
            </a:r>
          </a:p>
          <a:p>
            <a:pPr marL="0" indent="0" fontAlgn="base">
              <a:buNone/>
            </a:pPr>
            <a:r>
              <a:rPr lang="de-DE" sz="1800" dirty="0" smtClean="0"/>
              <a:t>Auch </a:t>
            </a:r>
            <a:r>
              <a:rPr lang="de-DE" sz="1800" dirty="0"/>
              <a:t>eine gesunde Ernährung kann helfen</a:t>
            </a:r>
            <a:r>
              <a:rPr lang="de-DE" sz="1800" dirty="0" smtClean="0"/>
              <a:t>.</a:t>
            </a:r>
            <a:endParaRPr lang="de-DE" sz="1800" dirty="0"/>
          </a:p>
        </p:txBody>
      </p:sp>
      <p:pic>
        <p:nvPicPr>
          <p:cNvPr id="5" name="Inhaltsplatzhalter 4"/>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611559" y="3068960"/>
            <a:ext cx="3714699" cy="2476709"/>
          </a:xfrm>
        </p:spPr>
      </p:pic>
    </p:spTree>
    <p:extLst>
      <p:ext uri="{BB962C8B-B14F-4D97-AF65-F5344CB8AC3E}">
        <p14:creationId xmlns:p14="http://schemas.microsoft.com/office/powerpoint/2010/main" val="3769689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827584" y="2204864"/>
            <a:ext cx="7408333" cy="4104456"/>
          </a:xfrm>
        </p:spPr>
        <p:txBody>
          <a:bodyPr>
            <a:normAutofit fontScale="92500" lnSpcReduction="10000"/>
          </a:bodyPr>
          <a:lstStyle/>
          <a:p>
            <a:pPr marL="0" indent="0" fontAlgn="base">
              <a:buNone/>
            </a:pPr>
            <a:r>
              <a:rPr lang="de-DE" dirty="0"/>
              <a:t>Der Begriff Stress ist </a:t>
            </a:r>
            <a:r>
              <a:rPr lang="de-DE" dirty="0" smtClean="0"/>
              <a:t>keine </a:t>
            </a:r>
            <a:r>
              <a:rPr lang="de-DE" dirty="0"/>
              <a:t>Vokabel der Neuzeit. Bereits in den 30er-Jahren des letzten Jahrhunderts veröffentlichte der Wiener Chirurg Hans </a:t>
            </a:r>
            <a:r>
              <a:rPr lang="de-DE" dirty="0" err="1"/>
              <a:t>Selye</a:t>
            </a:r>
            <a:r>
              <a:rPr lang="de-DE" dirty="0"/>
              <a:t> etliche wissenschaftliche Publikationen </a:t>
            </a:r>
            <a:r>
              <a:rPr lang="de-DE" dirty="0" smtClean="0"/>
              <a:t>zu diesem </a:t>
            </a:r>
            <a:r>
              <a:rPr lang="de-DE" dirty="0"/>
              <a:t>Thema</a:t>
            </a:r>
            <a:r>
              <a:rPr lang="de-DE" dirty="0" smtClean="0"/>
              <a:t>.</a:t>
            </a:r>
          </a:p>
          <a:p>
            <a:pPr marL="0" indent="0" fontAlgn="base">
              <a:buNone/>
            </a:pPr>
            <a:r>
              <a:rPr lang="de-DE" dirty="0" smtClean="0"/>
              <a:t>„</a:t>
            </a:r>
            <a:r>
              <a:rPr lang="de-DE" dirty="0"/>
              <a:t>Ich habe allen Sprachen ein neues Wort geschenkt – Stress“ sagte </a:t>
            </a:r>
            <a:r>
              <a:rPr lang="de-DE" dirty="0" err="1"/>
              <a:t>Selye</a:t>
            </a:r>
            <a:r>
              <a:rPr lang="de-DE" dirty="0"/>
              <a:t> selbst im Rückblick auf seine Arbeit. Nicht umsonst gilt er bis heute als der Begründer der modernen Stressforschung</a:t>
            </a:r>
            <a:r>
              <a:rPr lang="de-DE" dirty="0" smtClean="0"/>
              <a:t>.</a:t>
            </a:r>
          </a:p>
          <a:p>
            <a:pPr marL="0" indent="0" fontAlgn="base">
              <a:buNone/>
            </a:pPr>
            <a:r>
              <a:rPr lang="de-DE" dirty="0" smtClean="0"/>
              <a:t>Das </a:t>
            </a:r>
            <a:r>
              <a:rPr lang="de-DE" dirty="0"/>
              <a:t>Wort Stress stammt aus dem Englischen und bedeutet so viel wie Druck, Anspannung bzw. Anpassung. Dies umschreibt sehr treffend den Prozess, der bei akuten Herausforderungen in unserem Körper abläuft.</a:t>
            </a:r>
          </a:p>
          <a:p>
            <a:pPr marL="0" indent="0">
              <a:buNone/>
            </a:pPr>
            <a:endParaRPr lang="de-DE" dirty="0" smtClean="0"/>
          </a:p>
        </p:txBody>
      </p:sp>
      <p:sp>
        <p:nvSpPr>
          <p:cNvPr id="3" name="Titel 2"/>
          <p:cNvSpPr>
            <a:spLocks noGrp="1"/>
          </p:cNvSpPr>
          <p:nvPr>
            <p:ph type="title"/>
          </p:nvPr>
        </p:nvSpPr>
        <p:spPr/>
        <p:txBody>
          <a:bodyPr>
            <a:normAutofit fontScale="90000"/>
          </a:bodyPr>
          <a:lstStyle/>
          <a:p>
            <a:r>
              <a:rPr lang="de-DE" dirty="0" smtClean="0"/>
              <a:t>Was versteht man eigentlich unter Stress?</a:t>
            </a:r>
            <a:endParaRPr lang="de-DE" dirty="0"/>
          </a:p>
        </p:txBody>
      </p:sp>
    </p:spTree>
    <p:extLst>
      <p:ext uri="{BB962C8B-B14F-4D97-AF65-F5344CB8AC3E}">
        <p14:creationId xmlns:p14="http://schemas.microsoft.com/office/powerpoint/2010/main" val="20220956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Entdecken Sie Entspannungstechniken</a:t>
            </a:r>
            <a:endParaRPr lang="de-DE" dirty="0"/>
          </a:p>
        </p:txBody>
      </p:sp>
      <p:sp>
        <p:nvSpPr>
          <p:cNvPr id="4" name="Inhaltsplatzhalter 3"/>
          <p:cNvSpPr>
            <a:spLocks noGrp="1"/>
          </p:cNvSpPr>
          <p:nvPr>
            <p:ph sz="quarter" idx="14"/>
          </p:nvPr>
        </p:nvSpPr>
        <p:spPr>
          <a:xfrm>
            <a:off x="4644008" y="2636912"/>
            <a:ext cx="3887288" cy="3600400"/>
          </a:xfrm>
        </p:spPr>
        <p:txBody>
          <a:bodyPr>
            <a:normAutofit/>
          </a:bodyPr>
          <a:lstStyle/>
          <a:p>
            <a:pPr marL="0" indent="0" fontAlgn="base">
              <a:buNone/>
            </a:pPr>
            <a:r>
              <a:rPr lang="de-DE" sz="1800" dirty="0"/>
              <a:t>Es gibt eine Vielzahl an Methoden zur Entspannung, die dabei helfen, den täglichen Stress </a:t>
            </a:r>
            <a:r>
              <a:rPr lang="de-DE" sz="1800" dirty="0" smtClean="0"/>
              <a:t>abzubauen.</a:t>
            </a:r>
          </a:p>
          <a:p>
            <a:pPr marL="0" indent="0" fontAlgn="base">
              <a:buNone/>
            </a:pPr>
            <a:r>
              <a:rPr lang="de-DE" sz="1800" dirty="0" smtClean="0"/>
              <a:t>Die </a:t>
            </a:r>
            <a:r>
              <a:rPr lang="de-DE" sz="1800" dirty="0"/>
              <a:t>bekanntesten Übungen sind Autogenes Training, Yoga, Meditation oder Progressive Muskelentspannung nach Jacobson</a:t>
            </a:r>
            <a:r>
              <a:rPr lang="de-DE" sz="1800" dirty="0" smtClean="0"/>
              <a:t>.</a:t>
            </a:r>
          </a:p>
          <a:p>
            <a:pPr marL="0" indent="0" fontAlgn="base">
              <a:buNone/>
            </a:pPr>
            <a:r>
              <a:rPr lang="de-DE" sz="1800" dirty="0" smtClean="0"/>
              <a:t>Sicher </a:t>
            </a:r>
            <a:r>
              <a:rPr lang="de-DE" sz="1800" dirty="0"/>
              <a:t>werden auch in Ihrer Nähe professionelle Kurse angeboten. Informieren Sie sich im Internet, im Bekanntenkreis oder fragen Sie bei Ihrer Krankenkasse nach.</a:t>
            </a:r>
          </a:p>
        </p:txBody>
      </p:sp>
      <p:sp>
        <p:nvSpPr>
          <p:cNvPr id="3" name="Inhaltsplatzhalter 2"/>
          <p:cNvSpPr>
            <a:spLocks noGrp="1"/>
          </p:cNvSpPr>
          <p:nvPr>
            <p:ph sz="quarter" idx="13"/>
          </p:nvPr>
        </p:nvSpPr>
        <p:spPr>
          <a:xfrm>
            <a:off x="683568" y="2790024"/>
            <a:ext cx="3822192" cy="3447288"/>
          </a:xfrm>
        </p:spPr>
        <p:txBody>
          <a:bodyPr>
            <a:normAutofit fontScale="92500" lnSpcReduction="10000"/>
          </a:bodyPr>
          <a:lstStyle/>
          <a:p>
            <a:r>
              <a:rPr lang="de-DE" dirty="0" smtClean="0"/>
              <a:t>(1) Autogenes Training</a:t>
            </a:r>
          </a:p>
          <a:p>
            <a:r>
              <a:rPr lang="de-DE" dirty="0" smtClean="0"/>
              <a:t>(2) Progressive </a:t>
            </a:r>
            <a:r>
              <a:rPr lang="de-DE" dirty="0" err="1" smtClean="0"/>
              <a:t>Muskelent</a:t>
            </a:r>
            <a:r>
              <a:rPr lang="de-DE" dirty="0" smtClean="0"/>
              <a:t>-   </a:t>
            </a:r>
            <a:r>
              <a:rPr lang="de-DE" dirty="0" err="1" smtClean="0"/>
              <a:t>spannung</a:t>
            </a:r>
            <a:r>
              <a:rPr lang="de-DE" dirty="0" smtClean="0"/>
              <a:t> nach Jacobson</a:t>
            </a:r>
          </a:p>
          <a:p>
            <a:r>
              <a:rPr lang="de-DE" dirty="0" smtClean="0"/>
              <a:t>(3) Meditation</a:t>
            </a:r>
          </a:p>
          <a:p>
            <a:r>
              <a:rPr lang="de-DE" dirty="0" smtClean="0"/>
              <a:t>(4) Yoga</a:t>
            </a:r>
          </a:p>
          <a:p>
            <a:r>
              <a:rPr lang="de-DE" dirty="0" smtClean="0"/>
              <a:t>(5) Feldenkrais-Methode</a:t>
            </a:r>
          </a:p>
          <a:p>
            <a:r>
              <a:rPr lang="de-DE" dirty="0" smtClean="0"/>
              <a:t>(6) Qi Gong und Tai Chi</a:t>
            </a:r>
          </a:p>
          <a:p>
            <a:r>
              <a:rPr lang="de-DE" dirty="0" smtClean="0"/>
              <a:t>(7) Achtsamkeitsbasierte Stressreduktion</a:t>
            </a:r>
            <a:endParaRPr lang="de-DE" dirty="0"/>
          </a:p>
        </p:txBody>
      </p:sp>
    </p:spTree>
    <p:extLst>
      <p:ext uri="{BB962C8B-B14F-4D97-AF65-F5344CB8AC3E}">
        <p14:creationId xmlns:p14="http://schemas.microsoft.com/office/powerpoint/2010/main" val="40737886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872067" y="2132856"/>
            <a:ext cx="7408333" cy="3993307"/>
          </a:xfrm>
        </p:spPr>
        <p:txBody>
          <a:bodyPr>
            <a:normAutofit fontScale="92500" lnSpcReduction="10000"/>
          </a:bodyPr>
          <a:lstStyle/>
          <a:p>
            <a:pPr marL="0" indent="0" fontAlgn="base">
              <a:buNone/>
            </a:pPr>
            <a:r>
              <a:rPr lang="de-DE" sz="2100" dirty="0"/>
              <a:t>„Autogen“ ist ein zusammengesetzter Begriff. „Auto“ bedeutet im Griechischen soviel wie „ursprünglich, selbsttätig“, „</a:t>
            </a:r>
            <a:r>
              <a:rPr lang="de-DE" sz="2100" dirty="0" err="1"/>
              <a:t>generare</a:t>
            </a:r>
            <a:r>
              <a:rPr lang="de-DE" sz="2100" dirty="0"/>
              <a:t>“ stammt aus dem Lateinischen und heißt „hervorbringen“. Im Rahmen des Autogenen Trainings wird das eigene Verhalten im Rahmen verschiedener Übungen gedanklich ausgesprochen und damit positiv beeinflusst. Diese Methode bezeichnet also quasi ein Training von innen heraus und ein daraus resultierendes, verändertes Bewusstsein, im Zuge dessen auch Entspannung wieder möglich wird</a:t>
            </a:r>
            <a:r>
              <a:rPr lang="de-DE" sz="2100" dirty="0" smtClean="0"/>
              <a:t>.</a:t>
            </a:r>
            <a:endParaRPr lang="de-DE" sz="2100" dirty="0"/>
          </a:p>
          <a:p>
            <a:pPr marL="0" indent="0" fontAlgn="base">
              <a:buNone/>
            </a:pPr>
            <a:r>
              <a:rPr lang="de-DE" sz="2100" dirty="0"/>
              <a:t>Autogenes Training ist heute eine medizinisch anerkannte Therapiemethode und wird beispielweise im Bereich der Psychotherapie oft eingesetzt. Doch auch bei gesunden Menschen kann diese Entspannungstechnik viel dazu beitragen, dem bekannten Alltagsstress bewusster zu begegnen und damit seelischen Erkrankungen infolge Überforderung prophylaktisch vorzubeugen.</a:t>
            </a:r>
          </a:p>
          <a:p>
            <a:pPr marL="0" indent="0">
              <a:buNone/>
            </a:pPr>
            <a:endParaRPr lang="de-DE" dirty="0"/>
          </a:p>
        </p:txBody>
      </p:sp>
      <p:sp>
        <p:nvSpPr>
          <p:cNvPr id="3" name="Titel 2"/>
          <p:cNvSpPr>
            <a:spLocks noGrp="1"/>
          </p:cNvSpPr>
          <p:nvPr>
            <p:ph type="title"/>
          </p:nvPr>
        </p:nvSpPr>
        <p:spPr/>
        <p:txBody>
          <a:bodyPr/>
          <a:lstStyle/>
          <a:p>
            <a:r>
              <a:rPr lang="de-DE" dirty="0" smtClean="0"/>
              <a:t>(1)  Autogenes Training</a:t>
            </a:r>
            <a:endParaRPr lang="de-DE" dirty="0"/>
          </a:p>
        </p:txBody>
      </p:sp>
    </p:spTree>
    <p:extLst>
      <p:ext uri="{BB962C8B-B14F-4D97-AF65-F5344CB8AC3E}">
        <p14:creationId xmlns:p14="http://schemas.microsoft.com/office/powerpoint/2010/main" val="17615637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872067" y="2492896"/>
            <a:ext cx="7408333" cy="3633267"/>
          </a:xfrm>
        </p:spPr>
        <p:txBody>
          <a:bodyPr>
            <a:normAutofit fontScale="77500" lnSpcReduction="20000"/>
          </a:bodyPr>
          <a:lstStyle/>
          <a:p>
            <a:pPr marL="0" indent="0" fontAlgn="base">
              <a:buNone/>
            </a:pPr>
            <a:r>
              <a:rPr lang="de-DE" sz="2300" dirty="0"/>
              <a:t>Länger anhaltende Belastung und Dauerstress äußern sich nicht selten mit körperlichen Symptomen wie Kopfschmerzen, Nackenverspannungen oder Muskelschmerzen. Genau hier setzt die Progressive Muskelentspannung an, die nach dem amerikanischen Arzt Edmund Jacobson benannt ist. Dieser entwickelte bereits vor etwa hundert Jahren eine Methode, die sich im Grunde denkbar simpel anhört: Spannt man verschiedene Muskelgruppen gezielt für ca. fünf bis zehn Sekunden an und lässt sie danach für 30 bis 45 Sekunden wieder locker, führt dies zu nachhaltiger, spürbarer Entspannung.</a:t>
            </a:r>
          </a:p>
          <a:p>
            <a:pPr marL="0" indent="0" fontAlgn="base">
              <a:buNone/>
            </a:pPr>
            <a:r>
              <a:rPr lang="de-DE" sz="2300" dirty="0"/>
              <a:t>Im Zuge dieser Methode werden sämtliche Körperregionen berücksichtigt – sprich, von Kopf bis Fuß. Die entspannende Wirkung lässt sich recht einfach erklären: Der Wechsel zwischen Anspannen und Lockerlassen bewirkt insgesamt eine Normalisierung von Herz- und Atemfrequenz sowie des Blutdrucks. Dies lässt den Organismus zur Ruhe kommen – und damit natürlich auch die Seele.</a:t>
            </a:r>
          </a:p>
          <a:p>
            <a:pPr marL="0" indent="0">
              <a:buNone/>
            </a:pPr>
            <a:endParaRPr lang="de-DE" dirty="0"/>
          </a:p>
        </p:txBody>
      </p:sp>
      <p:sp>
        <p:nvSpPr>
          <p:cNvPr id="3" name="Titel 2"/>
          <p:cNvSpPr>
            <a:spLocks noGrp="1"/>
          </p:cNvSpPr>
          <p:nvPr>
            <p:ph type="title"/>
          </p:nvPr>
        </p:nvSpPr>
        <p:spPr/>
        <p:txBody>
          <a:bodyPr>
            <a:normAutofit fontScale="90000"/>
          </a:bodyPr>
          <a:lstStyle/>
          <a:p>
            <a:r>
              <a:rPr lang="de-DE" dirty="0" smtClean="0"/>
              <a:t>(2)  Progressive Muskelentspannung nach Jacobson</a:t>
            </a:r>
            <a:endParaRPr lang="de-DE" dirty="0"/>
          </a:p>
        </p:txBody>
      </p:sp>
    </p:spTree>
    <p:extLst>
      <p:ext uri="{BB962C8B-B14F-4D97-AF65-F5344CB8AC3E}">
        <p14:creationId xmlns:p14="http://schemas.microsoft.com/office/powerpoint/2010/main" val="37871439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872067" y="2780927"/>
            <a:ext cx="7408333" cy="3345235"/>
          </a:xfrm>
        </p:spPr>
        <p:txBody>
          <a:bodyPr>
            <a:normAutofit fontScale="77500" lnSpcReduction="20000"/>
          </a:bodyPr>
          <a:lstStyle/>
          <a:p>
            <a:pPr marL="0" indent="0" fontAlgn="base">
              <a:buNone/>
            </a:pPr>
            <a:r>
              <a:rPr lang="de-DE" sz="2300" dirty="0"/>
              <a:t>Dieser Begriff hat seine Wurzeln in mehreren verschiedenen Sprachen. Im Lateinischen bedeutet „</a:t>
            </a:r>
            <a:r>
              <a:rPr lang="de-DE" sz="2300" dirty="0" err="1"/>
              <a:t>meditatio</a:t>
            </a:r>
            <a:r>
              <a:rPr lang="de-DE" sz="2300" dirty="0"/>
              <a:t>“ beispielsweise „das Nachdenken“. Mediation ist im Kern eine spirituelle Methode und hat ihren Ursprung in zahlreichen Kulturen oder Religionen – allem voran im Bereich der fernöstlichen Tradition wie etwa im Buddhismus oder Hinduismus. Hier gilt sie als generelle Erfahrens- und Lebensform. Inzwischen ist sie jedoch auch in den westlichen Industrieländern als heilsame Entspannungsmethode medizinisch anerkannt</a:t>
            </a:r>
            <a:r>
              <a:rPr lang="de-DE" sz="2300" dirty="0" smtClean="0"/>
              <a:t>.</a:t>
            </a:r>
            <a:endParaRPr lang="de-DE" sz="2300" dirty="0"/>
          </a:p>
          <a:p>
            <a:pPr marL="0" indent="0" fontAlgn="base">
              <a:buNone/>
            </a:pPr>
            <a:r>
              <a:rPr lang="de-DE" sz="2300" dirty="0"/>
              <a:t>Im Rahmen der Meditation lernt man, Körper und Geist von so manchem äußeren Reiz zu befreien und zu ganzheitlicher Entspannung zu gelangen. Meditation ist alles andere als „Hokuspokus“. Wer die Grundmechanismen unter professioneller Anleitung gelernt hat, kann sie durchaus in der Folge auch selber zu Hause in Eigenregie praktizieren.</a:t>
            </a:r>
          </a:p>
          <a:p>
            <a:pPr marL="0" indent="0">
              <a:buNone/>
            </a:pPr>
            <a:endParaRPr lang="de-DE" dirty="0"/>
          </a:p>
        </p:txBody>
      </p:sp>
      <p:sp>
        <p:nvSpPr>
          <p:cNvPr id="3" name="Titel 2"/>
          <p:cNvSpPr>
            <a:spLocks noGrp="1"/>
          </p:cNvSpPr>
          <p:nvPr>
            <p:ph type="title"/>
          </p:nvPr>
        </p:nvSpPr>
        <p:spPr/>
        <p:txBody>
          <a:bodyPr/>
          <a:lstStyle/>
          <a:p>
            <a:r>
              <a:rPr lang="de-DE" dirty="0" smtClean="0"/>
              <a:t>(3)  Meditation</a:t>
            </a:r>
            <a:endParaRPr lang="de-DE" dirty="0"/>
          </a:p>
        </p:txBody>
      </p:sp>
    </p:spTree>
    <p:extLst>
      <p:ext uri="{BB962C8B-B14F-4D97-AF65-F5344CB8AC3E}">
        <p14:creationId xmlns:p14="http://schemas.microsoft.com/office/powerpoint/2010/main" val="22427535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872067" y="3284983"/>
            <a:ext cx="7408333" cy="2664297"/>
          </a:xfrm>
        </p:spPr>
        <p:txBody>
          <a:bodyPr/>
          <a:lstStyle/>
          <a:p>
            <a:pPr marL="0" indent="0">
              <a:buNone/>
            </a:pPr>
            <a:r>
              <a:rPr lang="de-DE" sz="1800" dirty="0"/>
              <a:t>Yoga ist rein historisch betrachtet eine aus Indien stammende philosophische Lehre. Auch sie geht einher mit verschiedenen Übungen bzw. Praktiken, die Körper und Seele zurück in Einklang bringen können</a:t>
            </a:r>
            <a:r>
              <a:rPr lang="de-DE" sz="1800" dirty="0" smtClean="0"/>
              <a:t>.</a:t>
            </a:r>
          </a:p>
          <a:p>
            <a:pPr marL="0" indent="0">
              <a:buNone/>
            </a:pPr>
            <a:r>
              <a:rPr lang="de-DE" sz="1800" dirty="0" smtClean="0"/>
              <a:t> </a:t>
            </a:r>
            <a:r>
              <a:rPr lang="de-DE" sz="1800" dirty="0"/>
              <a:t>Ähnlich der Meditation werden Organismus und Psyche als eine Einheit verstanden. Schritt für Schritt hat Yoga im Laufe der Jahrhunderte auch Einzug in die weltweite Medizin gefunden.</a:t>
            </a:r>
          </a:p>
        </p:txBody>
      </p:sp>
      <p:sp>
        <p:nvSpPr>
          <p:cNvPr id="3" name="Titel 2"/>
          <p:cNvSpPr>
            <a:spLocks noGrp="1"/>
          </p:cNvSpPr>
          <p:nvPr>
            <p:ph type="title"/>
          </p:nvPr>
        </p:nvSpPr>
        <p:spPr/>
        <p:txBody>
          <a:bodyPr/>
          <a:lstStyle/>
          <a:p>
            <a:r>
              <a:rPr lang="de-DE" dirty="0" smtClean="0"/>
              <a:t>(4)  Yoga</a:t>
            </a:r>
            <a:endParaRPr lang="de-DE" dirty="0"/>
          </a:p>
        </p:txBody>
      </p:sp>
    </p:spTree>
    <p:extLst>
      <p:ext uri="{BB962C8B-B14F-4D97-AF65-F5344CB8AC3E}">
        <p14:creationId xmlns:p14="http://schemas.microsoft.com/office/powerpoint/2010/main" val="41426681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872067" y="3140967"/>
            <a:ext cx="7408333" cy="2985195"/>
          </a:xfrm>
        </p:spPr>
        <p:txBody>
          <a:bodyPr>
            <a:normAutofit/>
          </a:bodyPr>
          <a:lstStyle/>
          <a:p>
            <a:pPr marL="0" indent="0">
              <a:buNone/>
            </a:pPr>
            <a:r>
              <a:rPr lang="de-DE" sz="1800" dirty="0"/>
              <a:t>Der Mediziner Moshé Feldenkrais entwickelte diese Methode bereits im 20. Jahrhundert. Er ging davon aus, dass sich verschiedene menschliche Funktionen mittels einer Anpassung der Selbstwahrnehmung verbessern lassen bzw. sich z.B. Schmerz reduzieren lässt</a:t>
            </a:r>
            <a:r>
              <a:rPr lang="de-DE" sz="1800" dirty="0" smtClean="0"/>
              <a:t>.</a:t>
            </a:r>
          </a:p>
          <a:p>
            <a:pPr marL="0" indent="0">
              <a:buNone/>
            </a:pPr>
            <a:r>
              <a:rPr lang="de-DE" sz="1800" dirty="0" smtClean="0"/>
              <a:t>Verändert </a:t>
            </a:r>
            <a:r>
              <a:rPr lang="de-DE" sz="1800" dirty="0"/>
              <a:t>der Mensch also eben dieses Sinnesempfinden, kann er körperliche Symptome aktiv beeinflussen. In der Folge fördert die dadurch gewonnene, positive Körpererfahrung innere Stabilität und Bewegungsfähigkeit.</a:t>
            </a:r>
          </a:p>
        </p:txBody>
      </p:sp>
      <p:sp>
        <p:nvSpPr>
          <p:cNvPr id="3" name="Titel 2"/>
          <p:cNvSpPr>
            <a:spLocks noGrp="1"/>
          </p:cNvSpPr>
          <p:nvPr>
            <p:ph type="title"/>
          </p:nvPr>
        </p:nvSpPr>
        <p:spPr/>
        <p:txBody>
          <a:bodyPr/>
          <a:lstStyle/>
          <a:p>
            <a:r>
              <a:rPr lang="de-DE" dirty="0" smtClean="0"/>
              <a:t>(5)  Feldenkrais-Methode</a:t>
            </a:r>
            <a:endParaRPr lang="de-DE" dirty="0"/>
          </a:p>
        </p:txBody>
      </p:sp>
    </p:spTree>
    <p:extLst>
      <p:ext uri="{BB962C8B-B14F-4D97-AF65-F5344CB8AC3E}">
        <p14:creationId xmlns:p14="http://schemas.microsoft.com/office/powerpoint/2010/main" val="14124724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872067" y="2996951"/>
            <a:ext cx="7408333" cy="3129211"/>
          </a:xfrm>
        </p:spPr>
        <p:txBody>
          <a:bodyPr>
            <a:normAutofit/>
          </a:bodyPr>
          <a:lstStyle/>
          <a:p>
            <a:pPr marL="0" indent="0">
              <a:buNone/>
            </a:pPr>
            <a:r>
              <a:rPr lang="de-DE" sz="1800" dirty="0"/>
              <a:t>Diese Methoden stammen aus der chinesischen Medizin und beschreiben verschiedene Formen von Meditations- und Konzentrationstechniken. Mittels unterschiedlicher Atem- und Bewegungsübungen werden Körper und Geist positiv beeinflusst</a:t>
            </a:r>
            <a:r>
              <a:rPr lang="de-DE" sz="1800" dirty="0" smtClean="0"/>
              <a:t>.</a:t>
            </a:r>
          </a:p>
          <a:p>
            <a:pPr marL="0" indent="0">
              <a:buNone/>
            </a:pPr>
            <a:r>
              <a:rPr lang="de-DE" sz="1800" dirty="0" smtClean="0"/>
              <a:t>Tai </a:t>
            </a:r>
            <a:r>
              <a:rPr lang="de-DE" sz="1800" dirty="0"/>
              <a:t>Chi wird auch als „Schattenboxen“ bezeichnet und oft in den Bereich der sogenannten Kampfkunst eingeordnet. Letzten Endes geht es hier aber um eine ganzheitliche Körpererfahrung, die darauf abzielt, Organismus und Psyche miteinander in Balance zu bringen.</a:t>
            </a:r>
          </a:p>
        </p:txBody>
      </p:sp>
      <p:sp>
        <p:nvSpPr>
          <p:cNvPr id="3" name="Titel 2"/>
          <p:cNvSpPr>
            <a:spLocks noGrp="1"/>
          </p:cNvSpPr>
          <p:nvPr>
            <p:ph type="title"/>
          </p:nvPr>
        </p:nvSpPr>
        <p:spPr/>
        <p:txBody>
          <a:bodyPr/>
          <a:lstStyle/>
          <a:p>
            <a:r>
              <a:rPr lang="de-DE" dirty="0" smtClean="0"/>
              <a:t>(6)  Qi Gong und Tai Chi</a:t>
            </a:r>
            <a:endParaRPr lang="de-DE" dirty="0"/>
          </a:p>
        </p:txBody>
      </p:sp>
    </p:spTree>
    <p:extLst>
      <p:ext uri="{BB962C8B-B14F-4D97-AF65-F5344CB8AC3E}">
        <p14:creationId xmlns:p14="http://schemas.microsoft.com/office/powerpoint/2010/main" val="21222288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872067" y="3068959"/>
            <a:ext cx="7408333" cy="3057203"/>
          </a:xfrm>
        </p:spPr>
        <p:txBody>
          <a:bodyPr>
            <a:normAutofit/>
          </a:bodyPr>
          <a:lstStyle/>
          <a:p>
            <a:pPr marL="0" indent="0">
              <a:buNone/>
            </a:pPr>
            <a:r>
              <a:rPr lang="de-DE" sz="1800" dirty="0"/>
              <a:t>Der Molekularbiologe Jon </a:t>
            </a:r>
            <a:r>
              <a:rPr lang="de-DE" sz="1800" dirty="0" err="1"/>
              <a:t>Kabat</a:t>
            </a:r>
            <a:r>
              <a:rPr lang="de-DE" sz="1800" dirty="0"/>
              <a:t>-Zinn entwickelte in den späten 1970er Jahren diese Methode, die man im Englischen auch als „</a:t>
            </a:r>
            <a:r>
              <a:rPr lang="de-DE" sz="1800" dirty="0" err="1"/>
              <a:t>Mindfulness-Based</a:t>
            </a:r>
            <a:r>
              <a:rPr lang="de-DE" sz="1800" dirty="0"/>
              <a:t> Stress </a:t>
            </a:r>
            <a:r>
              <a:rPr lang="de-DE" sz="1800" dirty="0" err="1"/>
              <a:t>Reduction</a:t>
            </a:r>
            <a:r>
              <a:rPr lang="de-DE" sz="1800" dirty="0"/>
              <a:t>“ (MBSR) bezeichnet</a:t>
            </a:r>
            <a:r>
              <a:rPr lang="de-DE" sz="1800" dirty="0" smtClean="0"/>
              <a:t>.</a:t>
            </a:r>
          </a:p>
          <a:p>
            <a:pPr marL="0" indent="0">
              <a:buNone/>
            </a:pPr>
            <a:r>
              <a:rPr lang="de-DE" sz="1800" dirty="0" smtClean="0"/>
              <a:t>Diese </a:t>
            </a:r>
            <a:r>
              <a:rPr lang="de-DE" sz="1800" dirty="0"/>
              <a:t>Technik findet ihren Einsatz oft im Rahmen der psychologischen Verhaltenstherapie und hat ihr Ziel in der aktiven Stressbewältigung</a:t>
            </a:r>
            <a:r>
              <a:rPr lang="de-DE" sz="1800" dirty="0" smtClean="0"/>
              <a:t>.</a:t>
            </a:r>
          </a:p>
          <a:p>
            <a:pPr marL="0" indent="0">
              <a:buNone/>
            </a:pPr>
            <a:r>
              <a:rPr lang="de-DE" sz="1800" dirty="0" smtClean="0"/>
              <a:t>Durch </a:t>
            </a:r>
            <a:r>
              <a:rPr lang="de-DE" sz="1800" dirty="0"/>
              <a:t>das Trainieren erhöhter Achtsamkeit sich selber gegenüber kann man zu einem Plus an innerer Ruhe finden.</a:t>
            </a:r>
          </a:p>
        </p:txBody>
      </p:sp>
      <p:sp>
        <p:nvSpPr>
          <p:cNvPr id="3" name="Titel 2"/>
          <p:cNvSpPr>
            <a:spLocks noGrp="1"/>
          </p:cNvSpPr>
          <p:nvPr>
            <p:ph type="title"/>
          </p:nvPr>
        </p:nvSpPr>
        <p:spPr/>
        <p:txBody>
          <a:bodyPr>
            <a:normAutofit fontScale="90000"/>
          </a:bodyPr>
          <a:lstStyle/>
          <a:p>
            <a:r>
              <a:rPr lang="de-DE" dirty="0" smtClean="0"/>
              <a:t>(7)  Achtsamkeitsbasierte Stressreduktion</a:t>
            </a:r>
            <a:endParaRPr lang="de-DE" dirty="0"/>
          </a:p>
        </p:txBody>
      </p:sp>
    </p:spTree>
    <p:extLst>
      <p:ext uri="{BB962C8B-B14F-4D97-AF65-F5344CB8AC3E}">
        <p14:creationId xmlns:p14="http://schemas.microsoft.com/office/powerpoint/2010/main" val="19136507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872067" y="1988840"/>
            <a:ext cx="7408333" cy="4137323"/>
          </a:xfrm>
        </p:spPr>
        <p:txBody>
          <a:bodyPr>
            <a:normAutofit fontScale="47500" lnSpcReduction="20000"/>
          </a:bodyPr>
          <a:lstStyle/>
          <a:p>
            <a:pPr marL="0" indent="0" fontAlgn="base">
              <a:buNone/>
            </a:pPr>
            <a:r>
              <a:rPr lang="de-DE" sz="3800" dirty="0"/>
              <a:t>Methoden der Entspannung gibt es seit der Antike</a:t>
            </a:r>
            <a:r>
              <a:rPr lang="de-DE" sz="3800" dirty="0" smtClean="0"/>
              <a:t>.</a:t>
            </a:r>
          </a:p>
          <a:p>
            <a:pPr marL="0" indent="0" fontAlgn="base">
              <a:buNone/>
            </a:pPr>
            <a:r>
              <a:rPr lang="de-DE" sz="3800" dirty="0" smtClean="0"/>
              <a:t>Die </a:t>
            </a:r>
            <a:r>
              <a:rPr lang="de-DE" sz="3800" dirty="0"/>
              <a:t>eben beschriebenen Techniken haben genau betrachtet alle eines gemeinsam: Sie sehen den Menschen als Ganzes und setzen auf die Fähigkeit jedes Einzelnen, sich anhand bestimmter Übungen zu einem guten Teil selber zu beeinflussen. Oder anders gesagt: Wir haben es ein Stück weit in der Hand, unserem strammen Tagespensum aktiv etwas entgegenzusetzen und zurück zu Ruhe und Ausgeglichenheit zu finden</a:t>
            </a:r>
            <a:r>
              <a:rPr lang="de-DE" sz="3800" dirty="0" smtClean="0"/>
              <a:t>.</a:t>
            </a:r>
            <a:r>
              <a:rPr lang="de-DE" sz="3800" dirty="0"/>
              <a:t> </a:t>
            </a:r>
          </a:p>
          <a:p>
            <a:pPr marL="0" indent="0" fontAlgn="base">
              <a:buNone/>
            </a:pPr>
            <a:r>
              <a:rPr lang="de-DE" sz="3800" dirty="0"/>
              <a:t>Nicht zuletzt deshalb haben Jahrtausende alte traditionelle Heilverfahren aus verschiedenen Kulturen auch Einzug in unsere westliche Medizin gehalten. Denn Körper und Seele sind erwiesenermaßen eins und untrennbar miteinander verbunden. Daher äußern sich Stress und Anspannung auch stets mit physischen und psychischen Symptomen gleichermaßen</a:t>
            </a:r>
            <a:r>
              <a:rPr lang="de-DE" sz="3800" dirty="0" smtClean="0"/>
              <a:t>.</a:t>
            </a:r>
            <a:r>
              <a:rPr lang="de-DE" sz="3800" dirty="0"/>
              <a:t> </a:t>
            </a:r>
          </a:p>
          <a:p>
            <a:pPr marL="0" indent="0" fontAlgn="base">
              <a:buNone/>
            </a:pPr>
            <a:r>
              <a:rPr lang="de-DE" sz="3800" dirty="0"/>
              <a:t>Das Wissen aus traditionellen Heilverfahren sollte man daher nicht vorschnell ins Reich der Esoterik oder gar des Aberglaubens verbannen. Man kann sie professionell erlernen und damit die alltägliche Anspannung durchaus besser bewältigen.</a:t>
            </a:r>
          </a:p>
          <a:p>
            <a:pPr marL="0" indent="0">
              <a:buNone/>
            </a:pPr>
            <a:endParaRPr lang="de-DE" dirty="0"/>
          </a:p>
        </p:txBody>
      </p:sp>
      <p:sp>
        <p:nvSpPr>
          <p:cNvPr id="3" name="Titel 2"/>
          <p:cNvSpPr>
            <a:spLocks noGrp="1"/>
          </p:cNvSpPr>
          <p:nvPr>
            <p:ph type="title"/>
          </p:nvPr>
        </p:nvSpPr>
        <p:spPr/>
        <p:txBody>
          <a:bodyPr>
            <a:normAutofit fontScale="90000"/>
          </a:bodyPr>
          <a:lstStyle/>
          <a:p>
            <a:r>
              <a:rPr lang="de-DE" dirty="0" smtClean="0"/>
              <a:t>Wodurch zeichnen sich alle diese Entspannungstechniken aus?</a:t>
            </a:r>
            <a:endParaRPr lang="de-DE" dirty="0"/>
          </a:p>
        </p:txBody>
      </p:sp>
    </p:spTree>
    <p:extLst>
      <p:ext uri="{BB962C8B-B14F-4D97-AF65-F5344CB8AC3E}">
        <p14:creationId xmlns:p14="http://schemas.microsoft.com/office/powerpoint/2010/main" val="1660071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827584" y="2492896"/>
            <a:ext cx="7408333" cy="3816424"/>
          </a:xfrm>
        </p:spPr>
        <p:txBody>
          <a:bodyPr>
            <a:noAutofit/>
          </a:bodyPr>
          <a:lstStyle/>
          <a:p>
            <a:pPr marL="0" indent="0" fontAlgn="base">
              <a:buNone/>
            </a:pPr>
            <a:r>
              <a:rPr lang="de-DE" sz="2200" dirty="0" smtClean="0"/>
              <a:t>Wann </a:t>
            </a:r>
            <a:r>
              <a:rPr lang="de-DE" sz="2200" dirty="0"/>
              <a:t>immer wir mit Belastung und Druck konfrontiert sind, </a:t>
            </a:r>
            <a:r>
              <a:rPr lang="de-DE" sz="2200" dirty="0" smtClean="0"/>
              <a:t>reagiert </a:t>
            </a:r>
            <a:r>
              <a:rPr lang="de-DE" sz="2200" dirty="0"/>
              <a:t>unser vegetatives Nervensystem und schüttet vermehrt Stresshormone wie etwa Adrenalin aus</a:t>
            </a:r>
            <a:r>
              <a:rPr lang="de-DE" sz="2200" dirty="0" smtClean="0"/>
              <a:t>.</a:t>
            </a:r>
          </a:p>
          <a:p>
            <a:pPr marL="0" indent="0" fontAlgn="base">
              <a:buNone/>
            </a:pPr>
            <a:r>
              <a:rPr lang="de-DE" sz="2200" dirty="0" smtClean="0"/>
              <a:t>Dies </a:t>
            </a:r>
            <a:r>
              <a:rPr lang="de-DE" sz="2200" dirty="0"/>
              <a:t>führt zu schnellerem Herzschlag, erhöhtem Puls und verstärkter Anspannung der Muskeln</a:t>
            </a:r>
            <a:r>
              <a:rPr lang="de-DE" sz="2200" dirty="0" smtClean="0"/>
              <a:t>.</a:t>
            </a:r>
          </a:p>
          <a:p>
            <a:pPr marL="0" indent="0" fontAlgn="base">
              <a:buNone/>
            </a:pPr>
            <a:r>
              <a:rPr lang="de-DE" sz="2200" dirty="0" smtClean="0"/>
              <a:t>Im </a:t>
            </a:r>
            <a:r>
              <a:rPr lang="de-DE" sz="2200" dirty="0"/>
              <a:t>Grunde ist dies eine ganz natürliche Antwort unseres Körpers auf äußere Reize. Er mobilisiert sozusagen all seine Kraftreserven, um der akuten Lage Herr zu werden, sie zu bewältigen und sich zu schützen</a:t>
            </a:r>
            <a:r>
              <a:rPr lang="de-DE" sz="2200" dirty="0" smtClean="0"/>
              <a:t>.</a:t>
            </a:r>
            <a:endParaRPr lang="de-DE" sz="2200" dirty="0"/>
          </a:p>
        </p:txBody>
      </p:sp>
      <p:sp>
        <p:nvSpPr>
          <p:cNvPr id="3" name="Titel 2"/>
          <p:cNvSpPr>
            <a:spLocks noGrp="1"/>
          </p:cNvSpPr>
          <p:nvPr>
            <p:ph type="title"/>
          </p:nvPr>
        </p:nvSpPr>
        <p:spPr/>
        <p:txBody>
          <a:bodyPr>
            <a:normAutofit fontScale="90000"/>
          </a:bodyPr>
          <a:lstStyle/>
          <a:p>
            <a:r>
              <a:rPr lang="de-DE" dirty="0" smtClean="0"/>
              <a:t>Was geschieht bei Stress in unserem Körper?	[1]</a:t>
            </a:r>
            <a:endParaRPr lang="de-DE" dirty="0"/>
          </a:p>
        </p:txBody>
      </p:sp>
    </p:spTree>
    <p:extLst>
      <p:ext uri="{BB962C8B-B14F-4D97-AF65-F5344CB8AC3E}">
        <p14:creationId xmlns:p14="http://schemas.microsoft.com/office/powerpoint/2010/main" val="42550663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827584" y="2492896"/>
            <a:ext cx="7408333" cy="3816424"/>
          </a:xfrm>
        </p:spPr>
        <p:txBody>
          <a:bodyPr>
            <a:noAutofit/>
          </a:bodyPr>
          <a:lstStyle/>
          <a:p>
            <a:pPr marL="0" indent="0" fontAlgn="base">
              <a:buNone/>
            </a:pPr>
            <a:r>
              <a:rPr lang="de-DE" sz="2200" dirty="0" smtClean="0"/>
              <a:t>Auch </a:t>
            </a:r>
            <a:r>
              <a:rPr lang="de-DE" sz="2200" dirty="0"/>
              <a:t>wir selbst profitieren von dieser Reaktion. Denn so sind wir in der Lage, in prekären Situationen, die uns besonders fordern, spontan zur Hochform aufzulaufen und diese zu meistern</a:t>
            </a:r>
            <a:r>
              <a:rPr lang="de-DE" sz="2200" dirty="0" smtClean="0"/>
              <a:t>.</a:t>
            </a:r>
          </a:p>
          <a:p>
            <a:pPr marL="0" indent="0" fontAlgn="base">
              <a:buNone/>
            </a:pPr>
            <a:r>
              <a:rPr lang="de-DE" sz="2200" dirty="0" smtClean="0"/>
              <a:t>Und </a:t>
            </a:r>
            <a:r>
              <a:rPr lang="de-DE" sz="2200" dirty="0"/>
              <a:t>wer kennt es nicht – manchmal sind Belastbarkeit und die oft zitierte Stressresistenz im Alltag durchaus nötig und hilfreich</a:t>
            </a:r>
            <a:r>
              <a:rPr lang="de-DE" sz="2200" dirty="0" smtClean="0"/>
              <a:t>.</a:t>
            </a:r>
            <a:endParaRPr lang="de-DE" sz="2200" dirty="0"/>
          </a:p>
          <a:p>
            <a:pPr marL="0" indent="0" fontAlgn="base">
              <a:buNone/>
            </a:pPr>
            <a:r>
              <a:rPr lang="de-DE" sz="2200" dirty="0"/>
              <a:t>Stress ist also nicht zwingend etwas Negatives. Er macht in so manchem Augenblick durchaus Sinn</a:t>
            </a:r>
            <a:r>
              <a:rPr lang="de-DE" sz="2200" dirty="0" smtClean="0"/>
              <a:t>.</a:t>
            </a:r>
          </a:p>
        </p:txBody>
      </p:sp>
      <p:sp>
        <p:nvSpPr>
          <p:cNvPr id="3" name="Titel 2"/>
          <p:cNvSpPr>
            <a:spLocks noGrp="1"/>
          </p:cNvSpPr>
          <p:nvPr>
            <p:ph type="title"/>
          </p:nvPr>
        </p:nvSpPr>
        <p:spPr/>
        <p:txBody>
          <a:bodyPr>
            <a:normAutofit fontScale="90000"/>
          </a:bodyPr>
          <a:lstStyle/>
          <a:p>
            <a:r>
              <a:rPr lang="de-DE" dirty="0" smtClean="0"/>
              <a:t>Was geschieht bei Stress in unserem Körper?	[2]</a:t>
            </a:r>
            <a:endParaRPr lang="de-DE" dirty="0"/>
          </a:p>
        </p:txBody>
      </p:sp>
    </p:spTree>
    <p:extLst>
      <p:ext uri="{BB962C8B-B14F-4D97-AF65-F5344CB8AC3E}">
        <p14:creationId xmlns:p14="http://schemas.microsoft.com/office/powerpoint/2010/main" val="35162995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827584" y="2492896"/>
            <a:ext cx="7408333" cy="3816424"/>
          </a:xfrm>
        </p:spPr>
        <p:txBody>
          <a:bodyPr>
            <a:noAutofit/>
          </a:bodyPr>
          <a:lstStyle/>
          <a:p>
            <a:pPr marL="0" indent="0" fontAlgn="base">
              <a:buNone/>
            </a:pPr>
            <a:r>
              <a:rPr lang="de-DE" sz="2200" dirty="0"/>
              <a:t>Generell unterscheidet die Medizin zwischen positivem Stress (Eustress) und negativem Stress (</a:t>
            </a:r>
            <a:r>
              <a:rPr lang="de-DE" sz="2200" dirty="0" err="1"/>
              <a:t>Disstress</a:t>
            </a:r>
            <a:r>
              <a:rPr lang="de-DE" sz="2200" dirty="0" smtClean="0"/>
              <a:t>).</a:t>
            </a:r>
            <a:r>
              <a:rPr lang="de-DE" sz="2200" dirty="0"/>
              <a:t> </a:t>
            </a:r>
          </a:p>
          <a:p>
            <a:pPr marL="0" indent="0" fontAlgn="base">
              <a:buNone/>
            </a:pPr>
            <a:r>
              <a:rPr lang="de-DE" sz="2200" dirty="0"/>
              <a:t>Der Begriff Eustress kommt aus dem Griechischen. „</a:t>
            </a:r>
            <a:r>
              <a:rPr lang="de-DE" sz="2200" dirty="0" err="1"/>
              <a:t>Eu</a:t>
            </a:r>
            <a:r>
              <a:rPr lang="de-DE" sz="2200" dirty="0"/>
              <a:t>“ bedeutet „gut</a:t>
            </a:r>
            <a:r>
              <a:rPr lang="de-DE" sz="2200" dirty="0" smtClean="0"/>
              <a:t>“.</a:t>
            </a:r>
          </a:p>
          <a:p>
            <a:pPr marL="0" indent="0" fontAlgn="base">
              <a:buNone/>
            </a:pPr>
            <a:r>
              <a:rPr lang="de-DE" sz="2200" dirty="0" smtClean="0"/>
              <a:t>Positiver </a:t>
            </a:r>
            <a:r>
              <a:rPr lang="de-DE" sz="2200" dirty="0"/>
              <a:t>Stress liegt genau dann vor, wenn der Körper uns dank seiner Reaktionen dabei hilft, eine bestimmte Situation zu bewältigen</a:t>
            </a:r>
            <a:r>
              <a:rPr lang="de-DE" sz="2200" dirty="0" smtClean="0"/>
              <a:t>.</a:t>
            </a:r>
          </a:p>
          <a:p>
            <a:pPr marL="0" indent="0" fontAlgn="base">
              <a:buNone/>
            </a:pPr>
            <a:r>
              <a:rPr lang="de-DE" sz="2200" dirty="0" smtClean="0"/>
              <a:t>Ist </a:t>
            </a:r>
            <a:r>
              <a:rPr lang="de-DE" sz="2200" dirty="0"/>
              <a:t>die oft zitierte Kuh vom Eis, kommt unser Organismus in der Regel wieder zur Ruhe</a:t>
            </a:r>
            <a:r>
              <a:rPr lang="de-DE" sz="2200" dirty="0" smtClean="0"/>
              <a:t>.</a:t>
            </a:r>
            <a:endParaRPr lang="de-DE" sz="2200" dirty="0"/>
          </a:p>
          <a:p>
            <a:pPr marL="0" indent="0" fontAlgn="base">
              <a:buNone/>
            </a:pPr>
            <a:endParaRPr lang="de-DE" sz="2200" dirty="0" smtClean="0"/>
          </a:p>
        </p:txBody>
      </p:sp>
      <p:sp>
        <p:nvSpPr>
          <p:cNvPr id="3" name="Titel 2"/>
          <p:cNvSpPr>
            <a:spLocks noGrp="1"/>
          </p:cNvSpPr>
          <p:nvPr>
            <p:ph type="title"/>
          </p:nvPr>
        </p:nvSpPr>
        <p:spPr/>
        <p:txBody>
          <a:bodyPr>
            <a:normAutofit/>
          </a:bodyPr>
          <a:lstStyle/>
          <a:p>
            <a:r>
              <a:rPr lang="de-DE" dirty="0" smtClean="0"/>
              <a:t>Stress ist nicht gleich Stress	[1]</a:t>
            </a:r>
            <a:endParaRPr lang="de-DE" dirty="0"/>
          </a:p>
        </p:txBody>
      </p:sp>
    </p:spTree>
    <p:extLst>
      <p:ext uri="{BB962C8B-B14F-4D97-AF65-F5344CB8AC3E}">
        <p14:creationId xmlns:p14="http://schemas.microsoft.com/office/powerpoint/2010/main" val="31368735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827584" y="2636912"/>
            <a:ext cx="7408333" cy="3672408"/>
          </a:xfrm>
        </p:spPr>
        <p:txBody>
          <a:bodyPr>
            <a:noAutofit/>
          </a:bodyPr>
          <a:lstStyle/>
          <a:p>
            <a:pPr marL="0" indent="0" fontAlgn="base">
              <a:buNone/>
            </a:pPr>
            <a:r>
              <a:rPr lang="de-DE" sz="2200" dirty="0" smtClean="0"/>
              <a:t>Und </a:t>
            </a:r>
            <a:r>
              <a:rPr lang="de-DE" sz="2200" dirty="0"/>
              <a:t>auch wir selber verspüren ein Glücksgefühl der inneren Zufriedenheit. Wir sind stolz, es geschafft und eine bestimmte Aufgabe erfolgreich gelöst zu haben</a:t>
            </a:r>
            <a:r>
              <a:rPr lang="de-DE" sz="2200" dirty="0" smtClean="0"/>
              <a:t>.</a:t>
            </a:r>
          </a:p>
          <a:p>
            <a:pPr marL="0" indent="0" fontAlgn="base">
              <a:buNone/>
            </a:pPr>
            <a:r>
              <a:rPr lang="de-DE" sz="2200" dirty="0" smtClean="0"/>
              <a:t>Eustress </a:t>
            </a:r>
            <a:r>
              <a:rPr lang="de-DE" sz="2200" dirty="0"/>
              <a:t>kann daher in der Tat sehr motivierend wirken. Er versetzt uns in die Lage, sogar mit Krisen fertig zu werden</a:t>
            </a:r>
            <a:r>
              <a:rPr lang="de-DE" sz="2200" dirty="0" smtClean="0"/>
              <a:t>.</a:t>
            </a:r>
          </a:p>
          <a:p>
            <a:pPr marL="0" indent="0" fontAlgn="base">
              <a:buNone/>
            </a:pPr>
            <a:r>
              <a:rPr lang="de-DE" sz="2200" dirty="0" smtClean="0"/>
              <a:t>Diese </a:t>
            </a:r>
            <a:r>
              <a:rPr lang="de-DE" sz="2200" dirty="0"/>
              <a:t>Form der Stressreaktion wird also durchweg als positiv empfunden und hat für unseren Körper keine </a:t>
            </a:r>
            <a:r>
              <a:rPr lang="de-DE" sz="2200" dirty="0" err="1" smtClean="0"/>
              <a:t>nennens</a:t>
            </a:r>
            <a:r>
              <a:rPr lang="de-DE" sz="2200" dirty="0" smtClean="0"/>
              <a:t>-werten</a:t>
            </a:r>
            <a:r>
              <a:rPr lang="de-DE" sz="2200" dirty="0"/>
              <a:t>, riskanten Folgen.</a:t>
            </a:r>
            <a:endParaRPr lang="de-DE" sz="2200" dirty="0" smtClean="0"/>
          </a:p>
        </p:txBody>
      </p:sp>
      <p:sp>
        <p:nvSpPr>
          <p:cNvPr id="3" name="Titel 2"/>
          <p:cNvSpPr>
            <a:spLocks noGrp="1"/>
          </p:cNvSpPr>
          <p:nvPr>
            <p:ph type="title"/>
          </p:nvPr>
        </p:nvSpPr>
        <p:spPr/>
        <p:txBody>
          <a:bodyPr>
            <a:normAutofit/>
          </a:bodyPr>
          <a:lstStyle/>
          <a:p>
            <a:r>
              <a:rPr lang="de-DE" dirty="0" smtClean="0"/>
              <a:t>Stress ist nicht gleich Stress	[2]</a:t>
            </a:r>
            <a:endParaRPr lang="de-DE" dirty="0"/>
          </a:p>
        </p:txBody>
      </p:sp>
    </p:spTree>
    <p:extLst>
      <p:ext uri="{BB962C8B-B14F-4D97-AF65-F5344CB8AC3E}">
        <p14:creationId xmlns:p14="http://schemas.microsoft.com/office/powerpoint/2010/main" val="4869275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827584" y="3140968"/>
            <a:ext cx="7408333" cy="3168352"/>
          </a:xfrm>
        </p:spPr>
        <p:txBody>
          <a:bodyPr>
            <a:noAutofit/>
          </a:bodyPr>
          <a:lstStyle/>
          <a:p>
            <a:pPr marL="0" indent="0" fontAlgn="base">
              <a:buNone/>
            </a:pPr>
            <a:r>
              <a:rPr lang="de-DE" sz="2200" dirty="0"/>
              <a:t>Es gibt jedoch auch negativen Stress – </a:t>
            </a:r>
            <a:r>
              <a:rPr lang="de-DE" sz="2200" dirty="0" err="1"/>
              <a:t>Disstress</a:t>
            </a:r>
            <a:r>
              <a:rPr lang="de-DE" sz="2200" dirty="0"/>
              <a:t> genannt</a:t>
            </a:r>
            <a:r>
              <a:rPr lang="de-DE" sz="2200" dirty="0" smtClean="0"/>
              <a:t>.</a:t>
            </a:r>
          </a:p>
          <a:p>
            <a:pPr marL="0" indent="0" fontAlgn="base">
              <a:buNone/>
            </a:pPr>
            <a:r>
              <a:rPr lang="de-DE" sz="2200" dirty="0" smtClean="0"/>
              <a:t>Die </a:t>
            </a:r>
            <a:r>
              <a:rPr lang="de-DE" sz="2200" dirty="0"/>
              <a:t>Vorsilbe „Dis“ steht im Lateinischen für „schlecht</a:t>
            </a:r>
            <a:r>
              <a:rPr lang="de-DE" sz="2200" dirty="0" smtClean="0"/>
              <a:t>“.</a:t>
            </a:r>
          </a:p>
          <a:p>
            <a:pPr marL="0" indent="0" fontAlgn="base">
              <a:buNone/>
            </a:pPr>
            <a:r>
              <a:rPr lang="de-DE" sz="2200" dirty="0" smtClean="0"/>
              <a:t>Darunter </a:t>
            </a:r>
            <a:r>
              <a:rPr lang="de-DE" sz="2200" dirty="0"/>
              <a:t>versteht man Auslöser von Stress, die wir rundum als unangenehm, eventuell sogar bedrohlich empfinden</a:t>
            </a:r>
            <a:r>
              <a:rPr lang="de-DE" sz="2200" dirty="0" smtClean="0"/>
              <a:t>.</a:t>
            </a:r>
          </a:p>
          <a:p>
            <a:pPr marL="0" indent="0" fontAlgn="base">
              <a:buNone/>
            </a:pPr>
            <a:r>
              <a:rPr lang="de-DE" sz="2200" dirty="0" smtClean="0"/>
              <a:t>Wenn </a:t>
            </a:r>
            <a:r>
              <a:rPr lang="de-DE" sz="2200" dirty="0"/>
              <a:t>obendrein kein körperlicher Ausgleich stattfindet, bleibt der Organismus eventuell dauerhaft in Anspannung</a:t>
            </a:r>
            <a:r>
              <a:rPr lang="de-DE" sz="2200" dirty="0" smtClean="0"/>
              <a:t>.</a:t>
            </a:r>
          </a:p>
        </p:txBody>
      </p:sp>
      <p:sp>
        <p:nvSpPr>
          <p:cNvPr id="3" name="Titel 2"/>
          <p:cNvSpPr>
            <a:spLocks noGrp="1"/>
          </p:cNvSpPr>
          <p:nvPr>
            <p:ph type="title"/>
          </p:nvPr>
        </p:nvSpPr>
        <p:spPr/>
        <p:txBody>
          <a:bodyPr>
            <a:normAutofit/>
          </a:bodyPr>
          <a:lstStyle/>
          <a:p>
            <a:r>
              <a:rPr lang="de-DE" dirty="0" smtClean="0"/>
              <a:t>Stress ist nicht gleich Stress	[3]</a:t>
            </a:r>
            <a:endParaRPr lang="de-DE" dirty="0"/>
          </a:p>
        </p:txBody>
      </p:sp>
    </p:spTree>
    <p:extLst>
      <p:ext uri="{BB962C8B-B14F-4D97-AF65-F5344CB8AC3E}">
        <p14:creationId xmlns:p14="http://schemas.microsoft.com/office/powerpoint/2010/main" val="35392835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827584" y="2852936"/>
            <a:ext cx="7408333" cy="3456384"/>
          </a:xfrm>
        </p:spPr>
        <p:txBody>
          <a:bodyPr>
            <a:noAutofit/>
          </a:bodyPr>
          <a:lstStyle/>
          <a:p>
            <a:pPr marL="0" indent="0" fontAlgn="base">
              <a:buNone/>
            </a:pPr>
            <a:r>
              <a:rPr lang="de-DE" sz="2200" dirty="0" smtClean="0"/>
              <a:t>Im </a:t>
            </a:r>
            <a:r>
              <a:rPr lang="de-DE" sz="2200" dirty="0"/>
              <a:t>Unterschied zum Eustress bleibt beim </a:t>
            </a:r>
            <a:r>
              <a:rPr lang="de-DE" sz="2200" dirty="0" err="1"/>
              <a:t>Disstress</a:t>
            </a:r>
            <a:r>
              <a:rPr lang="de-DE" sz="2200" dirty="0"/>
              <a:t> das Erfolgserlebnis aus</a:t>
            </a:r>
            <a:r>
              <a:rPr lang="de-DE" sz="2200" dirty="0" smtClean="0"/>
              <a:t>.</a:t>
            </a:r>
          </a:p>
          <a:p>
            <a:pPr marL="0" indent="0" fontAlgn="base">
              <a:buNone/>
            </a:pPr>
            <a:r>
              <a:rPr lang="de-DE" sz="2200" dirty="0" smtClean="0"/>
              <a:t>Seele </a:t>
            </a:r>
            <a:r>
              <a:rPr lang="de-DE" sz="2200" dirty="0"/>
              <a:t>und Körper finden also kein Ventil und befinden sich in einem konstanten Level der dauerhaften Erregung</a:t>
            </a:r>
            <a:r>
              <a:rPr lang="de-DE" sz="2200" dirty="0" smtClean="0"/>
              <a:t>.</a:t>
            </a:r>
          </a:p>
          <a:p>
            <a:pPr marL="0" indent="0" fontAlgn="base">
              <a:buNone/>
            </a:pPr>
            <a:r>
              <a:rPr lang="de-DE" sz="2200" dirty="0" smtClean="0"/>
              <a:t>Wir </a:t>
            </a:r>
            <a:r>
              <a:rPr lang="de-DE" sz="2200" dirty="0"/>
              <a:t>kennen es alle: Probleme, die nicht mal eben so zu lösen sind, werden dann schnell zum langfristigen Begleiter unseres Alltags.</a:t>
            </a:r>
          </a:p>
          <a:p>
            <a:pPr marL="0" indent="0" fontAlgn="base">
              <a:buNone/>
            </a:pPr>
            <a:endParaRPr lang="de-DE" sz="2200" dirty="0" smtClean="0"/>
          </a:p>
        </p:txBody>
      </p:sp>
      <p:sp>
        <p:nvSpPr>
          <p:cNvPr id="3" name="Titel 2"/>
          <p:cNvSpPr>
            <a:spLocks noGrp="1"/>
          </p:cNvSpPr>
          <p:nvPr>
            <p:ph type="title"/>
          </p:nvPr>
        </p:nvSpPr>
        <p:spPr/>
        <p:txBody>
          <a:bodyPr>
            <a:normAutofit/>
          </a:bodyPr>
          <a:lstStyle/>
          <a:p>
            <a:r>
              <a:rPr lang="de-DE" dirty="0" smtClean="0"/>
              <a:t>Stress ist nicht gleich Stress	[4]</a:t>
            </a:r>
            <a:endParaRPr lang="de-DE" dirty="0"/>
          </a:p>
        </p:txBody>
      </p:sp>
    </p:spTree>
    <p:extLst>
      <p:ext uri="{BB962C8B-B14F-4D97-AF65-F5344CB8AC3E}">
        <p14:creationId xmlns:p14="http://schemas.microsoft.com/office/powerpoint/2010/main" val="333736226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ellenform">
  <a:themeElements>
    <a:clrScheme name="Wellen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ellen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ellen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0</TotalTime>
  <Words>3151</Words>
  <Application>Microsoft Office PowerPoint</Application>
  <PresentationFormat>Bildschirmpräsentation (4:3)</PresentationFormat>
  <Paragraphs>189</Paragraphs>
  <Slides>38</Slides>
  <Notes>0</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38</vt:i4>
      </vt:variant>
    </vt:vector>
  </HeadingPairs>
  <TitlesOfParts>
    <vt:vector size="41" baseType="lpstr">
      <vt:lpstr>Candara</vt:lpstr>
      <vt:lpstr>Symbol</vt:lpstr>
      <vt:lpstr>Wellenform</vt:lpstr>
      <vt:lpstr>Stress</vt:lpstr>
      <vt:lpstr>Stress – ein echtes Massenphänomen</vt:lpstr>
      <vt:lpstr>Was versteht man eigentlich unter Stress?</vt:lpstr>
      <vt:lpstr>Was geschieht bei Stress in unserem Körper? [1]</vt:lpstr>
      <vt:lpstr>Was geschieht bei Stress in unserem Körper? [2]</vt:lpstr>
      <vt:lpstr>Stress ist nicht gleich Stress [1]</vt:lpstr>
      <vt:lpstr>Stress ist nicht gleich Stress [2]</vt:lpstr>
      <vt:lpstr>Stress ist nicht gleich Stress [3]</vt:lpstr>
      <vt:lpstr>Stress ist nicht gleich Stress [4]</vt:lpstr>
      <vt:lpstr>Welche Auslöser hat Stress? [1]</vt:lpstr>
      <vt:lpstr>Welche Auslöser hat Stress? [2]</vt:lpstr>
      <vt:lpstr>Welche Auslöser hat Stress? [3]</vt:lpstr>
      <vt:lpstr>Wie äußert sich Stress?  [1]</vt:lpstr>
      <vt:lpstr>Wie äußert sich Stress?  [2]</vt:lpstr>
      <vt:lpstr>Wie äußert sich Stress?  [3]</vt:lpstr>
      <vt:lpstr>Kann Stress krank machen?  [1]</vt:lpstr>
      <vt:lpstr>Kann Stress krank machen?  [2]</vt:lpstr>
      <vt:lpstr>Kann Stress krank machen?  [3]</vt:lpstr>
      <vt:lpstr>Stress lass nach!    [1]</vt:lpstr>
      <vt:lpstr>Stress lass nach!    [2]</vt:lpstr>
      <vt:lpstr>Stecken Sie sich realistische Ziele</vt:lpstr>
      <vt:lpstr>Akzeptieren statt ablehnen</vt:lpstr>
      <vt:lpstr>Finden Sie einen Ausstieg aus dem täglichen „Funktionieren“</vt:lpstr>
      <vt:lpstr>Identifizieren Sie „Zeitfresser“</vt:lpstr>
      <vt:lpstr>Sprechen Sie über Ihre Belastungen und Sorgen</vt:lpstr>
      <vt:lpstr>Gönnen Sie sich entspannende Auszeiten  [1]</vt:lpstr>
      <vt:lpstr>Gönnen Sie sich entspannende Auszeiten  [2]</vt:lpstr>
      <vt:lpstr>Sorgen Sie für seelischen Ausgleich</vt:lpstr>
      <vt:lpstr>Achten Sie auf ein körperliches Gegengewicht</vt:lpstr>
      <vt:lpstr>Entdecken Sie Entspannungstechniken</vt:lpstr>
      <vt:lpstr>(1)  Autogenes Training</vt:lpstr>
      <vt:lpstr>(2)  Progressive Muskelentspannung nach Jacobson</vt:lpstr>
      <vt:lpstr>(3)  Meditation</vt:lpstr>
      <vt:lpstr>(4)  Yoga</vt:lpstr>
      <vt:lpstr>(5)  Feldenkrais-Methode</vt:lpstr>
      <vt:lpstr>(6)  Qi Gong und Tai Chi</vt:lpstr>
      <vt:lpstr>(7)  Achtsamkeitsbasierte Stressreduktion</vt:lpstr>
      <vt:lpstr>Wodurch zeichnen sich alle diese Entspannungstechniken aus?</vt:lpstr>
    </vt:vector>
  </TitlesOfParts>
  <Company>Universität Passau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Deeskalierender Umgang mit Bedrohungssituationen</dc:title>
  <dc:creator>Ich</dc:creator>
  <cp:lastModifiedBy>Scheungraber, Ingrid</cp:lastModifiedBy>
  <cp:revision>196</cp:revision>
  <cp:lastPrinted>2017-09-11T11:39:34Z</cp:lastPrinted>
  <dcterms:created xsi:type="dcterms:W3CDTF">2017-07-25T12:41:07Z</dcterms:created>
  <dcterms:modified xsi:type="dcterms:W3CDTF">2020-05-13T06:12:36Z</dcterms:modified>
</cp:coreProperties>
</file>