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0" r:id="rId3"/>
    <p:sldId id="301" r:id="rId4"/>
    <p:sldId id="302" r:id="rId5"/>
    <p:sldId id="304" r:id="rId6"/>
    <p:sldId id="305" r:id="rId7"/>
    <p:sldId id="306" r:id="rId8"/>
    <p:sldId id="307" r:id="rId9"/>
    <p:sldId id="308" r:id="rId10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32ECA01-8911-4B23-8205-20F9995AC75D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584176"/>
          </a:xfrm>
        </p:spPr>
        <p:txBody>
          <a:bodyPr>
            <a:noAutofit/>
          </a:bodyPr>
          <a:lstStyle/>
          <a:p>
            <a:r>
              <a:rPr lang="de-DE" sz="4800" dirty="0" smtClean="0"/>
              <a:t>Innere Unruhe</a:t>
            </a:r>
            <a:endParaRPr lang="de-DE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992888" cy="1656184"/>
          </a:xfrm>
        </p:spPr>
        <p:txBody>
          <a:bodyPr>
            <a:normAutofit fontScale="55000" lnSpcReduction="20000"/>
          </a:bodyPr>
          <a:lstStyle/>
          <a:p>
            <a:endParaRPr lang="de-DE" sz="1800" dirty="0" smtClean="0"/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3600" dirty="0" err="1" smtClean="0"/>
              <a:t>SePa</a:t>
            </a:r>
            <a:r>
              <a:rPr lang="de-DE" sz="3600" dirty="0" smtClean="0"/>
              <a:t>-Sekretärinnen-Netzwerk der Universität Passau		</a:t>
            </a:r>
          </a:p>
          <a:p>
            <a:r>
              <a:rPr lang="de-DE" sz="3600" dirty="0" smtClean="0"/>
              <a:t>Workshop am 16.06.2020	</a:t>
            </a:r>
            <a:endParaRPr lang="de-DE" sz="3600" dirty="0"/>
          </a:p>
          <a:p>
            <a:endParaRPr lang="de-DE" sz="1800" dirty="0" smtClean="0"/>
          </a:p>
          <a:p>
            <a:endParaRPr lang="de-DE" sz="2000" dirty="0" smtClean="0"/>
          </a:p>
          <a:p>
            <a:endParaRPr lang="de-DE" sz="2000" dirty="0"/>
          </a:p>
          <a:p>
            <a:pPr algn="l"/>
            <a:r>
              <a:rPr lang="de-DE" sz="2000" dirty="0" smtClean="0"/>
              <a:t>			</a:t>
            </a:r>
            <a:endParaRPr lang="de-DE" sz="2000" dirty="0"/>
          </a:p>
        </p:txBody>
      </p:sp>
      <p:pic>
        <p:nvPicPr>
          <p:cNvPr id="4" name="Bild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46852">
            <a:off x="6969417" y="4161698"/>
            <a:ext cx="1333013" cy="1620737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476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132856"/>
            <a:ext cx="7408333" cy="417646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b="1" dirty="0" smtClean="0"/>
              <a:t>Auslöser und Symptome</a:t>
            </a:r>
            <a:br>
              <a:rPr lang="de-DE" b="1" dirty="0" smtClean="0"/>
            </a:br>
            <a:r>
              <a:rPr lang="de-DE" sz="1800" b="1" dirty="0" smtClean="0"/>
              <a:t/>
            </a:r>
            <a:br>
              <a:rPr lang="de-DE" sz="1800" b="1" dirty="0" smtClean="0"/>
            </a:br>
            <a:r>
              <a:rPr lang="de-DE" sz="2200" dirty="0" smtClean="0"/>
              <a:t>Unser </a:t>
            </a:r>
            <a:r>
              <a:rPr lang="de-DE" sz="2200" dirty="0"/>
              <a:t>Alltag verlangt uns so einiges ab. Ob Beruf oder Familie – wir müssen täglich unendlich viele Aufgaben unter einen Hut bringen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Da </a:t>
            </a:r>
            <a:r>
              <a:rPr lang="de-DE" sz="2200" dirty="0"/>
              <a:t>kann es schnell passieren, dass uns das volle Programm buchstäblich über den Kopf wächst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Wir </a:t>
            </a:r>
            <a:r>
              <a:rPr lang="de-DE" sz="2200" dirty="0"/>
              <a:t>fühlen uns überfordert, getrieben und reagieren mit einem Gefühl innerer Unruhe und Nervosität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Dazu </a:t>
            </a:r>
            <a:r>
              <a:rPr lang="de-DE" sz="2200" dirty="0"/>
              <a:t>kommt oft auch schlechter Schlaf, da wir unsere Sorgen und Angstgefühle mit in die Nacht </a:t>
            </a:r>
            <a:r>
              <a:rPr lang="de-DE" sz="2200" dirty="0" smtClean="0"/>
              <a:t>nehmen.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Innere Unruhe			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09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67240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2200" dirty="0"/>
              <a:t>Das Problem ist weit verbreitet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Laut </a:t>
            </a:r>
            <a:r>
              <a:rPr lang="de-DE" sz="2200" dirty="0"/>
              <a:t>einer Studie verspüren </a:t>
            </a:r>
            <a:r>
              <a:rPr lang="de-DE" sz="2200" dirty="0" smtClean="0"/>
              <a:t>24 Prozent </a:t>
            </a:r>
            <a:r>
              <a:rPr lang="de-DE" sz="2200" dirty="0"/>
              <a:t>der Deutschen häufig oder regelmäßig innere Unruhe und </a:t>
            </a:r>
            <a:r>
              <a:rPr lang="de-DE" sz="2200" dirty="0" smtClean="0"/>
              <a:t>Angstgefühle</a:t>
            </a:r>
            <a:br>
              <a:rPr lang="de-DE" sz="2200" dirty="0" smtClean="0"/>
            </a:br>
            <a:r>
              <a:rPr lang="de-DE" sz="2200" dirty="0" smtClean="0"/>
              <a:t>(Kantar TNS: Die Ängste der Deutschen, Februar 2017 / 315114056).</a:t>
            </a:r>
          </a:p>
          <a:p>
            <a:pPr marL="0" indent="0" fontAlgn="base">
              <a:buNone/>
            </a:pPr>
            <a:r>
              <a:rPr lang="de-DE" sz="2200" dirty="0" smtClean="0"/>
              <a:t>Der </a:t>
            </a:r>
            <a:r>
              <a:rPr lang="de-DE" sz="2200" dirty="0"/>
              <a:t>Haken ist nur: Solange sich das sprichwörtliche Hamsterrad unverändert dreht, kann man nicht mal eben so aussteigen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endParaRPr lang="de-DE" sz="2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Innere Unruhe			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73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67240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2200" dirty="0" smtClean="0"/>
              <a:t>Tipps </a:t>
            </a:r>
            <a:r>
              <a:rPr lang="de-DE" sz="2200" dirty="0"/>
              <a:t>und wohlgemeinte Ratschläge zur Entspannung gibt es zwar zur Genüge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Doch </a:t>
            </a:r>
            <a:r>
              <a:rPr lang="de-DE" sz="2200" dirty="0"/>
              <a:t>wo genau können Betroffene ansetzen, um den Druck aus ihrem Alltag zu nehmen und endlich wieder zu Ruhe und Ausgeglichenheit zu finden</a:t>
            </a:r>
            <a:r>
              <a:rPr lang="de-DE" sz="2200" dirty="0" smtClean="0"/>
              <a:t>?</a:t>
            </a:r>
          </a:p>
          <a:p>
            <a:pPr marL="0" indent="0" fontAlgn="base">
              <a:buNone/>
            </a:pPr>
            <a:r>
              <a:rPr lang="de-DE" sz="2200" dirty="0" smtClean="0"/>
              <a:t>Im </a:t>
            </a:r>
            <a:r>
              <a:rPr lang="de-DE" sz="2200" dirty="0"/>
              <a:t>ersten Schritt ist es ratsam, sich die Auslöser innerer Unruhe klar zu machen, um seine Beschwerden besser zu verstehen. Denn erst, wenn man die Zusammenhänge begreift, </a:t>
            </a:r>
            <a:r>
              <a:rPr lang="de-DE" sz="2200" dirty="0" smtClean="0"/>
              <a:t>kann </a:t>
            </a:r>
            <a:r>
              <a:rPr lang="de-DE" sz="2200" dirty="0"/>
              <a:t>man das Problem gezielt angehen.</a:t>
            </a:r>
          </a:p>
          <a:p>
            <a:pPr marL="0" indent="0" fontAlgn="base">
              <a:buNone/>
            </a:pPr>
            <a:endParaRPr lang="de-DE" sz="2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Innere Unruhe			[3]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82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432048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2200" dirty="0"/>
              <a:t>Das oft zitierte Hamsterrad äußert sich in permanenter Anspannung</a:t>
            </a:r>
            <a:r>
              <a:rPr lang="de-DE" sz="2200" dirty="0" smtClean="0"/>
              <a:t>. Die </a:t>
            </a:r>
            <a:r>
              <a:rPr lang="de-DE" sz="2200" dirty="0"/>
              <a:t>Sorgen des Tages begleiten uns auch in die Nacht, führen zu kreisenden Gedanken und in der Folge zu </a:t>
            </a:r>
            <a:r>
              <a:rPr lang="de-DE" sz="2200" dirty="0" smtClean="0"/>
              <a:t>Schlafstörungen</a:t>
            </a:r>
            <a:r>
              <a:rPr lang="de-DE" sz="2200" dirty="0"/>
              <a:t>. </a:t>
            </a:r>
            <a:endParaRPr lang="de-DE" sz="2200" dirty="0" smtClean="0"/>
          </a:p>
          <a:p>
            <a:pPr marL="0" indent="0" fontAlgn="base">
              <a:buNone/>
            </a:pPr>
            <a:r>
              <a:rPr lang="de-DE" sz="2200" dirty="0" smtClean="0"/>
              <a:t>Am </a:t>
            </a:r>
            <a:r>
              <a:rPr lang="de-DE" sz="2200" dirty="0"/>
              <a:t>nächsten Morgen fühlen wir uns nur bedingt belastbar, können uns schwer konzentrieren und reagieren mit der Angst, zu versagen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Wird </a:t>
            </a:r>
            <a:r>
              <a:rPr lang="de-DE" sz="2200" dirty="0"/>
              <a:t>dies zum Dauerzustand, können eventuell sogar psychische Erkrankungen wie Depressionen oder Angststörungen die Folge sein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Ein </a:t>
            </a:r>
            <a:r>
              <a:rPr lang="de-DE" sz="2200" dirty="0"/>
              <a:t>Grund mehr, warum Sie der täglichen Belastung rechtzeitig Paroli bieten sollten</a:t>
            </a:r>
            <a:r>
              <a:rPr lang="de-DE" sz="2200" dirty="0" smtClean="0"/>
              <a:t>!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Psychische Symptome – so reagiert unsere Seele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22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432048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2200" dirty="0"/>
              <a:t>Dauerhafte Anspannung und innere Unruhe versetzen auch unseren Körper in ständige Alarmbereitschaft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Typische </a:t>
            </a:r>
            <a:r>
              <a:rPr lang="de-DE" sz="2200" dirty="0"/>
              <a:t>Symptome sind beispielsweise </a:t>
            </a:r>
            <a:r>
              <a:rPr lang="de-DE" sz="2200" dirty="0" err="1" smtClean="0"/>
              <a:t>Muskelver</a:t>
            </a:r>
            <a:r>
              <a:rPr lang="de-DE" sz="2200" dirty="0"/>
              <a:t>-</a:t>
            </a:r>
            <a:r>
              <a:rPr lang="de-DE" sz="2200" dirty="0" smtClean="0"/>
              <a:t>spannungen</a:t>
            </a:r>
            <a:r>
              <a:rPr lang="de-DE" sz="2200" dirty="0"/>
              <a:t>, chronische Kopf- und Rückenschmerzen. Oft rebelliert zudem unser Verdauungssystem mit merklichen Magen-Darm-Beschwerden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Manchmal </a:t>
            </a:r>
            <a:r>
              <a:rPr lang="de-DE" sz="2200" dirty="0"/>
              <a:t>reagieren wir neben Schlafstörungen und erhöhter Reizbarkeit auch mit Herzrasen bzw. -stolpern, Schwindel oder Ohrgeräuschen. Dieses Pfeifen, Rauschen oder </a:t>
            </a:r>
            <a:r>
              <a:rPr lang="de-DE" sz="2200" dirty="0" err="1"/>
              <a:t>Fiepsen</a:t>
            </a:r>
            <a:r>
              <a:rPr lang="de-DE" sz="2200" dirty="0"/>
              <a:t> im Ohr bezeichnet man als Tinnitus. Auch dies kann eine Begleiterscheinung von Dauerstress und daraus resultierender, innerer Unruhe sein.</a:t>
            </a:r>
            <a:endParaRPr lang="de-DE" sz="2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Körperliche Symptome – so reagiert unser Organismus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03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276872"/>
            <a:ext cx="7408333" cy="403244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2200" dirty="0"/>
              <a:t>Unser Nervensystem verfügt über einen natürlichen Reizfilter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Es </a:t>
            </a:r>
            <a:r>
              <a:rPr lang="de-DE" sz="2200" dirty="0"/>
              <a:t>prasseln jeden Tag unendlich viele Dinge auf uns ein, auf die wir spontan gemäß der jeweiligen Situation reagieren müssen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Genau </a:t>
            </a:r>
            <a:r>
              <a:rPr lang="de-DE" sz="2200" dirty="0"/>
              <a:t>diese Reize nimmt zunächst unser Gehirn wahr. Anschließend werden sie zu unserem Reizfilter geleitet, der all diese Informationen selektiert und weiterverarbeitet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Unser </a:t>
            </a:r>
            <a:r>
              <a:rPr lang="de-DE" sz="2200" dirty="0"/>
              <a:t>zentrales Nervensystem unterscheidet hemmende und erregende Nervenzellstrukturen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endParaRPr lang="de-DE" sz="2200" dirty="0" smtClean="0"/>
          </a:p>
          <a:p>
            <a:pPr marL="0" indent="0" fontAlgn="base">
              <a:buNone/>
            </a:pPr>
            <a:endParaRPr lang="de-DE" sz="2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passiert in unserem Körper? [1]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49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420888"/>
            <a:ext cx="7408333" cy="388843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de-DE" sz="2200" dirty="0" smtClean="0"/>
              <a:t>Nur </a:t>
            </a:r>
            <a:r>
              <a:rPr lang="de-DE" sz="2200" dirty="0"/>
              <a:t>wenn beide Systeme im Gleichgewicht stehen, laufen Reizwahrnehmung und -verarbeitung normal ab. </a:t>
            </a:r>
          </a:p>
          <a:p>
            <a:pPr marL="0" indent="0" fontAlgn="base">
              <a:buNone/>
            </a:pPr>
            <a:r>
              <a:rPr lang="de-DE" sz="2200" dirty="0" smtClean="0"/>
              <a:t>Ist </a:t>
            </a:r>
            <a:r>
              <a:rPr lang="de-DE" sz="2200" dirty="0"/>
              <a:t>der Reizfilter defekt, kommt es am Ende zu einer Übererregung der Nervenzellen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b="1" dirty="0"/>
              <a:t>Permanente</a:t>
            </a:r>
            <a:r>
              <a:rPr lang="de-DE" sz="2200" dirty="0"/>
              <a:t> Überforderung und Überlastung können zu dieser </a:t>
            </a:r>
            <a:r>
              <a:rPr lang="de-DE" sz="2200" dirty="0" smtClean="0"/>
              <a:t>Übererregung </a:t>
            </a:r>
            <a:r>
              <a:rPr lang="de-DE" sz="2200" dirty="0"/>
              <a:t>der Nervenzellen führen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Dadurch </a:t>
            </a:r>
            <a:r>
              <a:rPr lang="de-DE" sz="2200" dirty="0"/>
              <a:t>kommt es zu einer Übererregung und die Reizverarbeitung gerät aus der Balance</a:t>
            </a:r>
            <a:r>
              <a:rPr lang="de-DE" sz="2200" dirty="0" smtClean="0"/>
              <a:t>.</a:t>
            </a:r>
          </a:p>
          <a:p>
            <a:pPr marL="0" indent="0" fontAlgn="base">
              <a:buNone/>
            </a:pPr>
            <a:r>
              <a:rPr lang="de-DE" sz="2200" dirty="0" smtClean="0"/>
              <a:t>Und </a:t>
            </a:r>
            <a:r>
              <a:rPr lang="de-DE" sz="2200" dirty="0"/>
              <a:t>genau dies äußert sich mit innerer Unruhe und anhaltender Nervosität.</a:t>
            </a:r>
          </a:p>
          <a:p>
            <a:pPr marL="0" indent="0" fontAlgn="base">
              <a:buNone/>
            </a:pPr>
            <a:endParaRPr lang="de-DE" sz="2200" dirty="0" smtClean="0"/>
          </a:p>
          <a:p>
            <a:pPr marL="0" indent="0" fontAlgn="base">
              <a:buNone/>
            </a:pPr>
            <a:endParaRPr lang="de-DE" sz="2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passiert in unserem Körper? [2]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491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564904"/>
            <a:ext cx="7408333" cy="3744416"/>
          </a:xfrm>
        </p:spPr>
        <p:txBody>
          <a:bodyPr>
            <a:no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 smtClean="0"/>
              <a:t>  Autogenes Training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 smtClean="0"/>
              <a:t>  Progressive Muskelentspannung nach Jacobson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 smtClean="0"/>
              <a:t>  Meditation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 smtClean="0"/>
              <a:t>  Yoga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 smtClean="0"/>
              <a:t>  Feldenkrais-Methode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 smtClean="0"/>
              <a:t>  Qi Gong und Tai Chi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 smtClean="0"/>
              <a:t>  Achtsamkeitsbasierte Stressreduktion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de-DE" sz="2200" dirty="0"/>
              <a:t> </a:t>
            </a:r>
            <a:r>
              <a:rPr lang="de-DE" sz="2200" dirty="0" smtClean="0"/>
              <a:t> Bewegung und Sport</a:t>
            </a:r>
          </a:p>
          <a:p>
            <a:pPr marL="0" indent="0" fontAlgn="base">
              <a:buNone/>
            </a:pPr>
            <a:endParaRPr lang="de-DE" sz="2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Entspannungstechniken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217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616</Words>
  <Application>Microsoft Office PowerPoint</Application>
  <PresentationFormat>Bildschirmpräsentation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Candara</vt:lpstr>
      <vt:lpstr>Symbol</vt:lpstr>
      <vt:lpstr>Wingdings</vt:lpstr>
      <vt:lpstr>Wellenform</vt:lpstr>
      <vt:lpstr>Innere Unruhe</vt:lpstr>
      <vt:lpstr>Innere Unruhe   [1]</vt:lpstr>
      <vt:lpstr>Innere Unruhe   [2]</vt:lpstr>
      <vt:lpstr>Innere Unruhe   [3]</vt:lpstr>
      <vt:lpstr>Psychische Symptome – so reagiert unsere Seele</vt:lpstr>
      <vt:lpstr>Körperliche Symptome – so reagiert unser Organismus</vt:lpstr>
      <vt:lpstr>Was passiert in unserem Körper? [1]</vt:lpstr>
      <vt:lpstr>Was passiert in unserem Körper? [2]</vt:lpstr>
      <vt:lpstr>Entspannungstechniken</vt:lpstr>
    </vt:vector>
  </TitlesOfParts>
  <Company>Universität Passau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Deeskalierender Umgang mit Bedrohungssituationen</dc:title>
  <dc:creator>Ich</dc:creator>
  <cp:lastModifiedBy>Scheungraber, Ingrid</cp:lastModifiedBy>
  <cp:revision>196</cp:revision>
  <cp:lastPrinted>2017-09-11T11:39:34Z</cp:lastPrinted>
  <dcterms:created xsi:type="dcterms:W3CDTF">2017-07-25T12:41:07Z</dcterms:created>
  <dcterms:modified xsi:type="dcterms:W3CDTF">2020-05-19T11:20:36Z</dcterms:modified>
</cp:coreProperties>
</file>