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44" r:id="rId3"/>
    <p:sldId id="347" r:id="rId4"/>
    <p:sldId id="348" r:id="rId5"/>
    <p:sldId id="349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59" r:id="rId15"/>
    <p:sldId id="360" r:id="rId16"/>
    <p:sldId id="361" r:id="rId17"/>
    <p:sldId id="362" r:id="rId18"/>
    <p:sldId id="363" r:id="rId19"/>
    <p:sldId id="364" r:id="rId20"/>
    <p:sldId id="365" r:id="rId21"/>
  </p:sldIdLst>
  <p:sldSz cx="9144000" cy="6858000" type="screen4x3"/>
  <p:notesSz cx="6858000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70" autoAdjust="0"/>
  </p:normalViewPr>
  <p:slideViewPr>
    <p:cSldViewPr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32ECA01-8911-4B23-8205-20F9995AC75D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584176"/>
          </a:xfrm>
        </p:spPr>
        <p:txBody>
          <a:bodyPr>
            <a:noAutofit/>
          </a:bodyPr>
          <a:lstStyle/>
          <a:p>
            <a:r>
              <a:rPr lang="de-DE" sz="4800" smtClean="0"/>
              <a:t>Tinnitus</a:t>
            </a:r>
            <a:endParaRPr lang="de-DE" sz="48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11560" y="4221088"/>
            <a:ext cx="7992888" cy="1656184"/>
          </a:xfrm>
        </p:spPr>
        <p:txBody>
          <a:bodyPr>
            <a:normAutofit fontScale="55000" lnSpcReduction="20000"/>
          </a:bodyPr>
          <a:lstStyle/>
          <a:p>
            <a:endParaRPr lang="de-DE" sz="1800" dirty="0" smtClean="0"/>
          </a:p>
          <a:p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3600" dirty="0" err="1" smtClean="0"/>
              <a:t>SePa</a:t>
            </a:r>
            <a:r>
              <a:rPr lang="de-DE" sz="3600" dirty="0" smtClean="0"/>
              <a:t>-Sekretärinnen-Netzwerk der Universität Passau		</a:t>
            </a:r>
          </a:p>
          <a:p>
            <a:r>
              <a:rPr lang="de-DE" sz="3600" dirty="0" smtClean="0"/>
              <a:t>Workshop am 16.06.2020	</a:t>
            </a:r>
            <a:endParaRPr lang="de-DE" sz="3600" dirty="0"/>
          </a:p>
          <a:p>
            <a:endParaRPr lang="de-DE" sz="1800" dirty="0" smtClean="0"/>
          </a:p>
          <a:p>
            <a:endParaRPr lang="de-DE" sz="2000" dirty="0" smtClean="0"/>
          </a:p>
          <a:p>
            <a:endParaRPr lang="de-DE" sz="2000" dirty="0"/>
          </a:p>
          <a:p>
            <a:pPr algn="l"/>
            <a:r>
              <a:rPr lang="de-DE" sz="2000" dirty="0" smtClean="0"/>
              <a:t>			</a:t>
            </a:r>
            <a:endParaRPr lang="de-DE" sz="2000" dirty="0"/>
          </a:p>
        </p:txBody>
      </p:sp>
      <p:pic>
        <p:nvPicPr>
          <p:cNvPr id="4" name="Bild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846852">
            <a:off x="6969417" y="4161698"/>
            <a:ext cx="1333013" cy="1620737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34766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3429000"/>
            <a:ext cx="7408333" cy="2697163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de-DE" sz="1800" dirty="0" smtClean="0"/>
              <a:t>Möglicherweise </a:t>
            </a:r>
            <a:r>
              <a:rPr lang="de-DE" sz="1800" dirty="0"/>
              <a:t>liegt eine altersbedingte Funktionsbeeinträchtigung des Innenohrs vor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Auch </a:t>
            </a:r>
            <a:r>
              <a:rPr lang="de-DE" sz="1800" dirty="0"/>
              <a:t>ein Schädel-Hirn-Trauma als Folge eines Unfalls kann dauerhafte Ohrgeräusche nach sich </a:t>
            </a:r>
            <a:r>
              <a:rPr lang="de-DE" sz="1800" dirty="0" smtClean="0"/>
              <a:t>ziehen.</a:t>
            </a:r>
          </a:p>
          <a:p>
            <a:pPr marL="0" indent="0" fontAlgn="base">
              <a:buNone/>
            </a:pPr>
            <a:r>
              <a:rPr lang="de-DE" sz="1800" dirty="0" smtClean="0"/>
              <a:t>Oft </a:t>
            </a:r>
            <a:r>
              <a:rPr lang="de-DE" sz="1800" dirty="0"/>
              <a:t>sind die Ursachen für Tinnitus jedoch wesentlich alltäglicher – Stichwort Stress.</a:t>
            </a: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 smtClean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Welche körperlichen Auslöser für Tinnitus sind bekannt?	[2]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6803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2924944"/>
            <a:ext cx="7408333" cy="3201219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de-DE" sz="1800" dirty="0"/>
              <a:t>Manchmal haben wir sprichwörtlich einfach zu viel um die Ohren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Stress </a:t>
            </a:r>
            <a:r>
              <a:rPr lang="de-DE" sz="1800" dirty="0"/>
              <a:t>und Überlastung können als „Brandbeschleuniger“ fungieren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In </a:t>
            </a:r>
            <a:r>
              <a:rPr lang="de-DE" sz="1800" dirty="0"/>
              <a:t>bestimmten Hirnregionen kommt es dabei zu einer Verknüpfung der Signale im Hörprozess mit Gefühlen wie Angst oder Verzweiflung, und sie werden entsprechend verstärkt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Überlastung </a:t>
            </a:r>
            <a:r>
              <a:rPr lang="de-DE" sz="1800" dirty="0"/>
              <a:t>und Stress begünstigen diesen Prozess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In </a:t>
            </a:r>
            <a:r>
              <a:rPr lang="de-DE" sz="1800" dirty="0"/>
              <a:t>der Großhirnrinde immer wieder abgespeichert, können sich die Scheingeräusche dann im Gehirn festsetzen – sie sind gelernt und haben es geschafft, bis ins Bewusstsein vorzudringen.</a:t>
            </a:r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 smtClean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Wie kann Stress Tinnitus begünstigen?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52214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3068960"/>
            <a:ext cx="7408333" cy="3057203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de-DE" sz="1800" dirty="0"/>
              <a:t>Da die Auslöser von Tinnitus sowohl körperlich als auch seelisch bedingt sein können – bzw. sich beide Faktoren oft gegenseitig begünstigen – sollten eine gezielte Diagnose und eine fundierte Therapie stets im Ganzen ansetzen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Denn </a:t>
            </a:r>
            <a:r>
              <a:rPr lang="de-DE" sz="1800" dirty="0"/>
              <a:t>chronische Ohrgeräusche können unter Umständen ernsthafte körperliche oder seelische Erkrankungen </a:t>
            </a:r>
            <a:r>
              <a:rPr lang="de-DE" sz="1800" dirty="0" smtClean="0"/>
              <a:t>hervorrufen.</a:t>
            </a:r>
          </a:p>
          <a:p>
            <a:pPr marL="0" indent="0" fontAlgn="base">
              <a:buNone/>
            </a:pPr>
            <a:r>
              <a:rPr lang="de-DE" sz="1800" dirty="0" smtClean="0"/>
              <a:t>Stetiges </a:t>
            </a:r>
            <a:r>
              <a:rPr lang="de-DE" sz="1800" dirty="0"/>
              <a:t>Rauschen und Pfeifen „bohren“ sich förmlich in unsere Gehörgänge und lassen uns einfach nicht mehr zur Ruhe kommen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 smtClean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Warum sollte man die Ursachen untersuchen lassen?		[1]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6925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3284983"/>
            <a:ext cx="7408333" cy="2664297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de-DE" sz="1800" dirty="0" smtClean="0"/>
              <a:t>Die </a:t>
            </a:r>
            <a:r>
              <a:rPr lang="de-DE" sz="1800" dirty="0"/>
              <a:t>Folge können Herz-Kreislauf-Krankheiten, Angststörungen oder Depressionen sein.</a:t>
            </a:r>
          </a:p>
          <a:p>
            <a:pPr marL="0" indent="0" fontAlgn="base">
              <a:buNone/>
            </a:pPr>
            <a:r>
              <a:rPr lang="de-DE" sz="1800" dirty="0"/>
              <a:t>Suchen Sie daher rechtzeitig den Rat eines Arztes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Er </a:t>
            </a:r>
            <a:r>
              <a:rPr lang="de-DE" sz="1800" dirty="0"/>
              <a:t>wird Sie eingehend untersuchen und den Ursachen Ihrer Beschwerden näher auf den Grund gehen.</a:t>
            </a: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 smtClean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Warum sollte man die Ursachen untersuchen lassen?		[2]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3882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2708920"/>
            <a:ext cx="7408333" cy="3456384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de-DE" sz="1800" dirty="0"/>
              <a:t>Generell differenzieren Mediziner vier Stufen des Tinnitus‘ – je nach Schweregrad bzw. wie sehr die Symptome das Leben der Betroffenen beeinflussen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Bedingen </a:t>
            </a:r>
            <a:r>
              <a:rPr lang="de-DE" sz="1800" dirty="0"/>
              <a:t>die Beschwerden noch keinen massiven Leidensdruck, da sie nur temporär auftreten, spricht man gemeinhin von kompensiertem Tinnitus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Haben </a:t>
            </a:r>
            <a:r>
              <a:rPr lang="de-DE" sz="1800" dirty="0"/>
              <a:t>die Ohrgeräusche jedoch ein Ausmaß erreicht, das der Betroffene nicht mehr tolerieren kann, da es seinen kompletten Lebensalltag extrem einschränkt, wird dies als </a:t>
            </a:r>
            <a:r>
              <a:rPr lang="de-DE" sz="1800" dirty="0" err="1"/>
              <a:t>dekompensierter</a:t>
            </a:r>
            <a:r>
              <a:rPr lang="de-DE" sz="1800" dirty="0"/>
              <a:t> Tinnitus bezeichnet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An </a:t>
            </a:r>
            <a:r>
              <a:rPr lang="de-DE" sz="1800" dirty="0"/>
              <a:t>welchem Punkt der Betroffene genau steht, ist natürlich auch eine Frage seines persönlichen Empfindens sowie der individuellen </a:t>
            </a:r>
            <a:r>
              <a:rPr lang="de-DE" sz="1800" dirty="0" smtClean="0"/>
              <a:t>Wahrnehmung.</a:t>
            </a: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 smtClean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Wie verläuft die Diagnose von Tinnitus?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26279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2924944"/>
            <a:ext cx="7408333" cy="3240360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de-DE" sz="1800" dirty="0"/>
              <a:t>Zunächst ist es ratsam, eventuelle körperliche Auslöser zu </a:t>
            </a:r>
            <a:r>
              <a:rPr lang="de-DE" sz="1800" dirty="0" smtClean="0"/>
              <a:t>identifizieren.</a:t>
            </a:r>
          </a:p>
          <a:p>
            <a:pPr marL="0" indent="0" fontAlgn="base">
              <a:buNone/>
            </a:pPr>
            <a:r>
              <a:rPr lang="de-DE" sz="1800" dirty="0" smtClean="0"/>
              <a:t>Liegt </a:t>
            </a:r>
            <a:r>
              <a:rPr lang="de-DE" sz="1800" dirty="0"/>
              <a:t>eine Krankheit im Nasen-Rachen-Raum vor</a:t>
            </a:r>
            <a:r>
              <a:rPr lang="de-DE" sz="1800" dirty="0" smtClean="0"/>
              <a:t>?</a:t>
            </a:r>
          </a:p>
          <a:p>
            <a:pPr marL="0" indent="0" fontAlgn="base">
              <a:buNone/>
            </a:pPr>
            <a:r>
              <a:rPr lang="de-DE" sz="1800" dirty="0" smtClean="0"/>
              <a:t>Leidet </a:t>
            </a:r>
            <a:r>
              <a:rPr lang="de-DE" sz="1800" dirty="0"/>
              <a:t>der Patient möglicherweise an Arterienverhärtungen oder einer Veränderung der Gefäßwände</a:t>
            </a:r>
            <a:r>
              <a:rPr lang="de-DE" sz="1800" dirty="0" smtClean="0"/>
              <a:t>?</a:t>
            </a:r>
          </a:p>
          <a:p>
            <a:pPr marL="0" indent="0" fontAlgn="base">
              <a:buNone/>
            </a:pPr>
            <a:r>
              <a:rPr lang="de-DE" sz="1800" dirty="0" smtClean="0"/>
              <a:t>Vor </a:t>
            </a:r>
            <a:r>
              <a:rPr lang="de-DE" sz="1800" dirty="0"/>
              <a:t>allem dies beeinträchtigt den Blutfluss und kann zu Ohrgeräuschen führen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In </a:t>
            </a:r>
            <a:r>
              <a:rPr lang="de-DE" sz="1800" dirty="0"/>
              <a:t>diesem Fall können entsprechende Medikamente den Blutkreislauf wieder normalisieren und den Tinnitus lindern</a:t>
            </a:r>
            <a:r>
              <a:rPr lang="de-DE" sz="1800" dirty="0" smtClean="0"/>
              <a:t>.</a:t>
            </a:r>
            <a:r>
              <a:rPr lang="de-DE" sz="1800" dirty="0"/>
              <a:t> </a:t>
            </a:r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 smtClean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Wie lässt sich Tinnitus behandeln?	[1]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24436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2924944"/>
            <a:ext cx="7408333" cy="3240360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de-DE" sz="1800" dirty="0"/>
              <a:t>Auch andere physische Ursachen lassen sich gezielt behandeln – etwa eine akute Mittelohrentzündung oder ein Hörsturz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Haben </a:t>
            </a:r>
            <a:r>
              <a:rPr lang="de-DE" sz="1800" dirty="0"/>
              <a:t>die Ohrgeräusche ihren Grund in einer Funktionsstörung des Innenohrs oder einer altersbedingt nachlassenden Hörleistung, kann die Anpassung eines Hörgeräts helfen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/>
              <a:t>Etwas komplexer ist natürlich die Behandlung von seelisch bedingtem Tinnitus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Schließlich </a:t>
            </a:r>
            <a:r>
              <a:rPr lang="de-DE" sz="1800" dirty="0"/>
              <a:t>sind seine häufigsten Auslöser wie Anspannung oder Alltagsstress sehr unterschiedlich und treffen Menschen je nach Charakter und individueller Lebenssituation.</a:t>
            </a: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 smtClean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Wie lässt sich Tinnitus behandeln?	[2]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7029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2996952"/>
            <a:ext cx="7408333" cy="3024336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de-DE" sz="1800" dirty="0"/>
              <a:t>Doch es gibt zahlreiche Möglichkeiten, dem alltäglichen Druck entgegenzuwirken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Vielen </a:t>
            </a:r>
            <a:r>
              <a:rPr lang="de-DE" sz="1800" dirty="0"/>
              <a:t>Patienten hilft eine bewusste Veränderung des eigenen Lebensrhythmus’, um dem „Brandbeschleuniger“ Stress entgegenzuwirken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Wer </a:t>
            </a:r>
            <a:r>
              <a:rPr lang="de-DE" sz="1800" dirty="0"/>
              <a:t>auf regelmäßige, körperliche Bewegung und eine ausgewogene Ernährungsweise achtet, bietet Körper und Seele eine wertvolle Entlastung</a:t>
            </a:r>
            <a:r>
              <a:rPr lang="de-DE" sz="1800" dirty="0" smtClean="0"/>
              <a:t>.</a:t>
            </a: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 smtClean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Wie lässt sich Tinnitus behandeln?	[3]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259790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3212976"/>
            <a:ext cx="7408333" cy="2520280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de-DE" sz="1800" dirty="0"/>
              <a:t>So findet man zurück zu Ruhe und Gelassenheit, was in der Folge auch den Tinnitus deutlich mildern kann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/>
              <a:t> </a:t>
            </a:r>
            <a:r>
              <a:rPr lang="de-DE" sz="1800" dirty="0" smtClean="0"/>
              <a:t>Viele </a:t>
            </a:r>
            <a:r>
              <a:rPr lang="de-DE" sz="1800" dirty="0"/>
              <a:t>Patienten berichten auch über sehr gute Erfahrungen mit etablierten </a:t>
            </a:r>
            <a:r>
              <a:rPr lang="de-DE" sz="1800" dirty="0" smtClean="0"/>
              <a:t>Entspannungstechniken wie </a:t>
            </a:r>
            <a:r>
              <a:rPr lang="de-DE" sz="1800" dirty="0"/>
              <a:t>etwa </a:t>
            </a:r>
            <a:r>
              <a:rPr lang="de-DE" sz="1800" dirty="0" smtClean="0"/>
              <a:t>„Progressiver </a:t>
            </a:r>
            <a:r>
              <a:rPr lang="de-DE" sz="1800" dirty="0"/>
              <a:t>Muskelentspannung nach </a:t>
            </a:r>
            <a:r>
              <a:rPr lang="de-DE" sz="1800" dirty="0" smtClean="0"/>
              <a:t>Jacobson“, „Meditation“ </a:t>
            </a:r>
            <a:r>
              <a:rPr lang="de-DE" sz="1800" dirty="0"/>
              <a:t>oder </a:t>
            </a:r>
            <a:r>
              <a:rPr lang="de-DE" sz="1800" dirty="0" smtClean="0"/>
              <a:t>„Autogenem Training“.</a:t>
            </a: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 smtClean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Wie lässt sich Tinnitus behandeln?	[4]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65651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2780928"/>
            <a:ext cx="7408333" cy="3240360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de-DE" sz="1800" dirty="0"/>
              <a:t>Eine weitere, bekannte Behandlungsmethode ist die sogenannte Tinnitus-</a:t>
            </a:r>
            <a:r>
              <a:rPr lang="de-DE" sz="1800" dirty="0" err="1"/>
              <a:t>Retraining</a:t>
            </a:r>
            <a:r>
              <a:rPr lang="de-DE" sz="1800" dirty="0"/>
              <a:t>-Therapie (TRT</a:t>
            </a:r>
            <a:r>
              <a:rPr lang="de-DE" sz="1800" dirty="0" smtClean="0"/>
              <a:t>).</a:t>
            </a:r>
          </a:p>
          <a:p>
            <a:pPr marL="0" indent="0" fontAlgn="base">
              <a:buNone/>
            </a:pPr>
            <a:r>
              <a:rPr lang="de-DE" sz="1800" dirty="0" smtClean="0"/>
              <a:t>Sie </a:t>
            </a:r>
            <a:r>
              <a:rPr lang="de-DE" sz="1800" dirty="0"/>
              <a:t>setzt darauf, die Wahrnehmung der Ohrgeräusche Schritt für Schritt aus dem Bewusstsein zu verdrängen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So </a:t>
            </a:r>
            <a:r>
              <a:rPr lang="de-DE" sz="1800" dirty="0"/>
              <a:t>banal es vielleicht klingen mag, aber man kann sein Gehirn auf diese Weise in der Tat bis zu einem gewissen Maße überlisten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Denn </a:t>
            </a:r>
            <a:r>
              <a:rPr lang="de-DE" sz="1800" dirty="0"/>
              <a:t>eines ist unbestritten: Je mehr wir uns auf die Geräusche konzentrieren, desto belastender werden sie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Gelingt </a:t>
            </a:r>
            <a:r>
              <a:rPr lang="de-DE" sz="1800" dirty="0"/>
              <a:t>es uns jedoch, sie ein Stück weit zu akzeptieren, empfinden wir sie oft als nicht mehr so gravierend störend</a:t>
            </a:r>
            <a:r>
              <a:rPr lang="de-DE" sz="1800" dirty="0" smtClean="0"/>
              <a:t>.</a:t>
            </a:r>
            <a:r>
              <a:rPr lang="de-DE" sz="1800" dirty="0"/>
              <a:t> </a:t>
            </a:r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 smtClean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Tinnitus bewältigen – auch eine Frage der Perspektive	[1]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38844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2492896"/>
            <a:ext cx="7408333" cy="3633267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de-DE" sz="1800" dirty="0" smtClean="0"/>
              <a:t>Ob </a:t>
            </a:r>
            <a:r>
              <a:rPr lang="de-DE" sz="1800" dirty="0"/>
              <a:t>Ohrensausen, Rauschen, </a:t>
            </a:r>
            <a:r>
              <a:rPr lang="de-DE" sz="1800" dirty="0" err="1"/>
              <a:t>Fiepsen</a:t>
            </a:r>
            <a:r>
              <a:rPr lang="de-DE" sz="1800" dirty="0"/>
              <a:t> oder Pfeifen – solche anhaltenden Ohrgeräusche bezeichnet man als Tinnitus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Bundesweit </a:t>
            </a:r>
            <a:r>
              <a:rPr lang="de-DE" sz="1800" dirty="0"/>
              <a:t>sind ca. 2,7 Millionen Menschen davon betroffen. Jedes Jahr kommen rund eine Viertelmillion Betroffene </a:t>
            </a:r>
            <a:r>
              <a:rPr lang="de-DE" sz="1800" dirty="0" smtClean="0"/>
              <a:t>dazu (Website der Deutschen Tinnitus-Liga e.V.).</a:t>
            </a:r>
            <a:r>
              <a:rPr lang="de-DE" sz="1800" dirty="0"/>
              <a:t> </a:t>
            </a:r>
          </a:p>
          <a:p>
            <a:pPr marL="0" indent="0" fontAlgn="base">
              <a:buNone/>
            </a:pPr>
            <a:r>
              <a:rPr lang="de-DE" sz="1800" dirty="0"/>
              <a:t>Tinnitus ist auf Dauer ungemein belastend, kostet Nerven, Schlaf und mindert irgendwann die gesamte Lebensqualität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Doch </a:t>
            </a:r>
            <a:r>
              <a:rPr lang="de-DE" sz="1800" dirty="0"/>
              <a:t>wo liegen eigentlich die Auslöser für diese zermürbenden Ohrgeräusche</a:t>
            </a:r>
            <a:r>
              <a:rPr lang="de-DE" sz="1800" dirty="0" smtClean="0"/>
              <a:t>?</a:t>
            </a:r>
          </a:p>
          <a:p>
            <a:pPr marL="0" indent="0" fontAlgn="base">
              <a:buNone/>
            </a:pPr>
            <a:r>
              <a:rPr lang="de-DE" sz="1800" dirty="0" smtClean="0"/>
              <a:t>Pauschal </a:t>
            </a:r>
            <a:r>
              <a:rPr lang="de-DE" sz="1800" dirty="0"/>
              <a:t>lässt sich dies nur schwer </a:t>
            </a:r>
            <a:r>
              <a:rPr lang="de-DE" sz="1800" dirty="0" smtClean="0"/>
              <a:t>beantworten, sind </a:t>
            </a:r>
            <a:r>
              <a:rPr lang="de-DE" sz="1800" dirty="0"/>
              <a:t>die Gründe bei genauem Hinsehen doch ebenso vielfältig wie die individuelle Wahrnehmung der Betroffenen.</a:t>
            </a:r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Was versteht man unter Tinnitus?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060772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3212976"/>
            <a:ext cx="7408333" cy="2808312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de-DE" sz="1800" dirty="0" smtClean="0"/>
              <a:t>Erstaunlich </a:t>
            </a:r>
            <a:r>
              <a:rPr lang="de-DE" sz="1800" dirty="0"/>
              <a:t>aber wahr – mit einer Veränderung der persönlichen Einstellung lässt sich Tinnitus durchaus lindern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Dies </a:t>
            </a:r>
            <a:r>
              <a:rPr lang="de-DE" sz="1800" dirty="0"/>
              <a:t>gilt auch für unseren Alltag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Wenn </a:t>
            </a:r>
            <a:r>
              <a:rPr lang="de-DE" sz="1800" dirty="0"/>
              <a:t>wir dem allgegenwärtigen Stress mit einer Portion Gelassenheit begegnen, können wir ihn ebenso wie seine Begleiterscheinungen besser bewältigen.</a:t>
            </a: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 smtClean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Tinnitus bewältigen – auch eine Frage der Perspektive	[2]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5136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2852936"/>
            <a:ext cx="7408333" cy="3273227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de-DE" sz="1800" dirty="0"/>
              <a:t>Die Medizin unterscheidet akuten und – ab einer Dauer von ca. drei Monaten – chronischen Tinnitus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Zudem </a:t>
            </a:r>
            <a:r>
              <a:rPr lang="de-DE" sz="1800" dirty="0"/>
              <a:t>ist oft von objektivem und subjektivem Tinnitus die Rede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Letzterer </a:t>
            </a:r>
            <a:r>
              <a:rPr lang="de-DE" sz="1800" dirty="0"/>
              <a:t>bezeichnet Ohrgeräusche, die nur der Betroffene selbst hören kann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Die </a:t>
            </a:r>
            <a:r>
              <a:rPr lang="de-DE" sz="1800" dirty="0"/>
              <a:t>Mehrheit der Tinnitus-Betroffenen leidet unter dieser Art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Objektiv </a:t>
            </a:r>
            <a:r>
              <a:rPr lang="de-DE" sz="1800" dirty="0"/>
              <a:t>ist der Tinnitus dann, wenn auch der Arzt das Geräusch wahrnehmen kann – z. B. mittels eines Stethoskops, weil etwa ein Herzfehler vorliegt</a:t>
            </a:r>
            <a:r>
              <a:rPr lang="de-DE" sz="1800" dirty="0" smtClean="0"/>
              <a:t>.</a:t>
            </a:r>
            <a:endParaRPr lang="de-DE" sz="1800" dirty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Welche verschiedenen Formen von Tinnitus gib es?		[1]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8352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3212976"/>
            <a:ext cx="7408333" cy="2913187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de-DE" sz="1800" dirty="0" smtClean="0"/>
              <a:t>Kann </a:t>
            </a:r>
            <a:r>
              <a:rPr lang="de-DE" sz="1800" dirty="0"/>
              <a:t>im Rahmen einer Untersuchung beim Hals-Nasen-Ohren-Arzt keine Ursache identifiziert werden, spricht man von einem idiopathischen Tinnitus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Häufig </a:t>
            </a:r>
            <a:r>
              <a:rPr lang="de-DE" sz="1800" dirty="0"/>
              <a:t>fällt in diesem Zusammenhang auch der Begriff Morbus </a:t>
            </a:r>
            <a:r>
              <a:rPr lang="de-DE" sz="1800" dirty="0" err="1"/>
              <a:t>Menière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Benannt </a:t>
            </a:r>
            <a:r>
              <a:rPr lang="de-DE" sz="1800" dirty="0"/>
              <a:t>ist diese Krankheit nach dem französischen Arzt Prosper </a:t>
            </a:r>
            <a:r>
              <a:rPr lang="de-DE" sz="1800" dirty="0" err="1"/>
              <a:t>Menière</a:t>
            </a:r>
            <a:r>
              <a:rPr lang="de-DE" sz="1800" dirty="0"/>
              <a:t>, der bereits im Jahr 1861 erstmals einen Defekt des Innenohrs beschrieb, der mit diversen Ohrgeräuschen, aber auch Schwindel einherging.</a:t>
            </a:r>
            <a:endParaRPr lang="de-DE" sz="1800" dirty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Welche verschiedenen Formen von Tinnitus gib es?		[2]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5670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2852936"/>
            <a:ext cx="7408333" cy="3273227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de-DE" sz="1800" dirty="0" smtClean="0"/>
              <a:t>Generell </a:t>
            </a:r>
            <a:r>
              <a:rPr lang="de-DE" sz="1800" dirty="0"/>
              <a:t>sind die Symptome älter und viel länger bekannt, als man vielleicht denkt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Schon </a:t>
            </a:r>
            <a:r>
              <a:rPr lang="de-DE" sz="1800" dirty="0"/>
              <a:t>historische Persönlichkeiten wie Martin Luther oder Charles Darwin litten offenkundig unter Ohrgeräuschen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Die </a:t>
            </a:r>
            <a:r>
              <a:rPr lang="de-DE" sz="1800" dirty="0"/>
              <a:t>Beschwerden sind also seit Jahrhunderten dokumentiert, auch wenn man damals noch nicht konkret von Tinnitus sprach</a:t>
            </a:r>
            <a:r>
              <a:rPr lang="de-DE" sz="1800" dirty="0" smtClean="0"/>
              <a:t>.</a:t>
            </a:r>
            <a:r>
              <a:rPr lang="de-DE" sz="1800" dirty="0"/>
              <a:t> </a:t>
            </a:r>
          </a:p>
          <a:p>
            <a:pPr marL="0" indent="0" fontAlgn="base">
              <a:buNone/>
            </a:pPr>
            <a:r>
              <a:rPr lang="de-DE" sz="1800" dirty="0"/>
              <a:t>Heute weiß man, dass Tinnitus sehr viele verschiedene Ursachen haben kann – darunter beileibe nicht nur körperliche, sondern auch </a:t>
            </a:r>
            <a:r>
              <a:rPr lang="de-DE" sz="1800" dirty="0" smtClean="0"/>
              <a:t>seelische.</a:t>
            </a:r>
          </a:p>
          <a:p>
            <a:pPr marL="0" indent="0" fontAlgn="base">
              <a:buNone/>
            </a:pPr>
            <a:r>
              <a:rPr lang="de-DE" sz="1800" dirty="0" smtClean="0"/>
              <a:t>Betrachten </a:t>
            </a:r>
            <a:r>
              <a:rPr lang="de-DE" sz="1800" dirty="0"/>
              <a:t>wir daher zunächst den Ablauf unseres Hörprozesses, um die unterschiedlichen Auslöser besser zu verstehen.</a:t>
            </a:r>
          </a:p>
          <a:p>
            <a:pPr marL="0" indent="0" fontAlgn="base">
              <a:buNone/>
            </a:pPr>
            <a:endParaRPr lang="de-DE" sz="1800" dirty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Welche verschiedenen Formen von Tinnitus gib es?		[3]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8552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2996952"/>
            <a:ext cx="7408333" cy="3129211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de-DE" sz="1800" dirty="0" smtClean="0"/>
              <a:t>Sämtliche </a:t>
            </a:r>
            <a:r>
              <a:rPr lang="de-DE" sz="1800" dirty="0"/>
              <a:t>Töne, die als Schallwellen übertragen werden, bringen das Trommelfell zum Schwingen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Diese </a:t>
            </a:r>
            <a:r>
              <a:rPr lang="de-DE" sz="1800" dirty="0"/>
              <a:t>Schwingungen werden in elektrische Impulse übersetzt, welche über den Hörnerv in bestimmte Hirnregionen weitergeleitet werden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Die </a:t>
            </a:r>
            <a:r>
              <a:rPr lang="de-DE" sz="1800" dirty="0"/>
              <a:t>akustischen Eindrücke werden jedoch nicht einfach ungefiltert weitergegeben, sondern vom Unterbewusstsein vorab entsprechend bewertet: Was als wichtig wahrgenommen wird, wird verstärkt</a:t>
            </a:r>
            <a:r>
              <a:rPr lang="de-DE" sz="1800" dirty="0" smtClean="0"/>
              <a:t>.</a:t>
            </a:r>
            <a:endParaRPr lang="de-DE" sz="1800" dirty="0"/>
          </a:p>
          <a:p>
            <a:pPr marL="0" indent="0" fontAlgn="base">
              <a:buNone/>
            </a:pPr>
            <a:r>
              <a:rPr lang="de-DE" sz="1800" dirty="0"/>
              <a:t>Dies hilft dem Menschen, z. B. auf Gefahrensituationen richtig reagieren zu können.</a:t>
            </a: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Wie läuft unser Hörprozess</a:t>
            </a:r>
            <a:br>
              <a:rPr lang="de-DE" dirty="0" smtClean="0"/>
            </a:br>
            <a:r>
              <a:rPr lang="de-DE" dirty="0" smtClean="0"/>
              <a:t>eigentlich ab?		[1]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0800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2708920"/>
            <a:ext cx="7408333" cy="3417243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endParaRPr lang="de-DE" sz="1800" dirty="0" smtClean="0"/>
          </a:p>
          <a:p>
            <a:pPr marL="0" indent="0" fontAlgn="base">
              <a:buNone/>
            </a:pPr>
            <a:r>
              <a:rPr lang="de-DE" sz="1800" dirty="0" smtClean="0"/>
              <a:t>Andere</a:t>
            </a:r>
            <a:r>
              <a:rPr lang="de-DE" sz="1800" dirty="0"/>
              <a:t>, unwichtige Geräusche hingegen schaffen es gar nicht erst, bis in das Bewusstsein vorzudringen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Dieser </a:t>
            </a:r>
            <a:r>
              <a:rPr lang="de-DE" sz="1800" dirty="0"/>
              <a:t>Mechanismus ist ein natürlicher Schutz vor der hohen akustischen Informationsflut, die täglich auf uns einströmt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Das </a:t>
            </a:r>
            <a:r>
              <a:rPr lang="de-DE" sz="1800" dirty="0"/>
              <a:t>Abwehren unwichtiger Signale beugt einer Überlastung vor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Bei </a:t>
            </a:r>
            <a:r>
              <a:rPr lang="de-DE" sz="1800" dirty="0"/>
              <a:t>Tinnitus ist genau dieser Prozess der Hör- und Signalverarbeitung beeinträchtigt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Und </a:t>
            </a:r>
            <a:r>
              <a:rPr lang="de-DE" sz="1800" dirty="0"/>
              <a:t>da dieser insgesamt sehr komplex und sensibel ist, können ihn zahlreiche Faktoren beeinflussen bzw. empfindlich stören</a:t>
            </a:r>
            <a:r>
              <a:rPr lang="de-DE" sz="1800" dirty="0" smtClean="0"/>
              <a:t>.</a:t>
            </a:r>
            <a:r>
              <a:rPr lang="de-DE" sz="1800" dirty="0"/>
              <a:t> </a:t>
            </a:r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Wie läuft unser Hörprozess</a:t>
            </a:r>
            <a:br>
              <a:rPr lang="de-DE" dirty="0" smtClean="0"/>
            </a:br>
            <a:r>
              <a:rPr lang="de-DE" dirty="0" smtClean="0"/>
              <a:t>eigentlich ab?		[2]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2097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2708920"/>
            <a:ext cx="7408333" cy="3417243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endParaRPr lang="de-DE" sz="1800" dirty="0" smtClean="0"/>
          </a:p>
          <a:p>
            <a:pPr marL="0" indent="0" fontAlgn="base">
              <a:buNone/>
            </a:pPr>
            <a:r>
              <a:rPr lang="de-DE" sz="1800" dirty="0" smtClean="0"/>
              <a:t>Andere</a:t>
            </a:r>
            <a:r>
              <a:rPr lang="de-DE" sz="1800" dirty="0"/>
              <a:t>, unwichtige Geräusche hingegen schaffen es gar nicht erst, bis in das Bewusstsein vorzudringen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Dieser </a:t>
            </a:r>
            <a:r>
              <a:rPr lang="de-DE" sz="1800" dirty="0"/>
              <a:t>Mechanismus ist ein natürlicher Schutz vor der hohen akustischen Informationsflut, die täglich auf uns einströmt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Das </a:t>
            </a:r>
            <a:r>
              <a:rPr lang="de-DE" sz="1800" dirty="0"/>
              <a:t>Abwehren unwichtiger Signale beugt einer Überlastung vor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Bei </a:t>
            </a:r>
            <a:r>
              <a:rPr lang="de-DE" sz="1800" dirty="0"/>
              <a:t>Tinnitus ist genau dieser Prozess der Hör- und Signalverarbeitung beeinträchtigt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Und </a:t>
            </a:r>
            <a:r>
              <a:rPr lang="de-DE" sz="1800" dirty="0"/>
              <a:t>da dieser insgesamt sehr komplex und sensibel ist, können ihn zahlreiche Faktoren beeinflussen bzw. empfindlich stören</a:t>
            </a:r>
            <a:r>
              <a:rPr lang="de-DE" sz="1800" dirty="0" smtClean="0"/>
              <a:t>.</a:t>
            </a:r>
            <a:r>
              <a:rPr lang="de-DE" sz="1800" dirty="0"/>
              <a:t> </a:t>
            </a:r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Wie läuft unser Hörprozess</a:t>
            </a:r>
            <a:br>
              <a:rPr lang="de-DE" dirty="0" smtClean="0"/>
            </a:br>
            <a:r>
              <a:rPr lang="de-DE" dirty="0" smtClean="0"/>
              <a:t>eigentlich ab?		[2]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4445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2996952"/>
            <a:ext cx="7408333" cy="3129211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de-DE" sz="1800" dirty="0"/>
              <a:t>Ob Autoverkehr, Fluglärm, Bauarbeiten oder die allgegenwärtige Beschallung  mit Musik und Stimmen – der permanente Geräuschpegel der modernen Industriegesellschaft stellt unsere Hörverarbeitung vor enorme Herausforderungen</a:t>
            </a:r>
            <a:r>
              <a:rPr lang="de-DE" sz="1800" dirty="0" smtClean="0"/>
              <a:t>.</a:t>
            </a:r>
          </a:p>
          <a:p>
            <a:pPr marL="0" indent="0" fontAlgn="base">
              <a:buNone/>
            </a:pPr>
            <a:r>
              <a:rPr lang="de-DE" sz="1800" dirty="0" smtClean="0"/>
              <a:t>Doch </a:t>
            </a:r>
            <a:r>
              <a:rPr lang="de-DE" sz="1800" dirty="0"/>
              <a:t>dauerhafte Ohrgeräusche können auch die Folge einer bakteriellen bzw. viralen Entzündung, eines Hörsturzes oder eines Knalltraumas sein – d.h., das Innenohr wurde durch ein extrem lautes Geräusch direkt in der Nähe geschädigt</a:t>
            </a:r>
            <a:r>
              <a:rPr lang="de-DE" sz="1800" dirty="0" smtClean="0"/>
              <a:t>.</a:t>
            </a:r>
            <a:r>
              <a:rPr lang="de-DE" sz="1800" dirty="0"/>
              <a:t> </a:t>
            </a:r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 smtClean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 fontAlgn="base">
              <a:buNone/>
            </a:pPr>
            <a:endParaRPr lang="de-DE" sz="1800" dirty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Welche körperlichen Auslöser für Tinnitus sind bekannt?	[1]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07672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ellenform">
  <a:themeElements>
    <a:clrScheme name="Wellen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ellen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ellen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1539</Words>
  <Application>Microsoft Office PowerPoint</Application>
  <PresentationFormat>Bildschirmpräsentation (4:3)</PresentationFormat>
  <Paragraphs>182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3" baseType="lpstr">
      <vt:lpstr>Candara</vt:lpstr>
      <vt:lpstr>Symbol</vt:lpstr>
      <vt:lpstr>Wellenform</vt:lpstr>
      <vt:lpstr>Tinnitus</vt:lpstr>
      <vt:lpstr>Was versteht man unter Tinnitus?</vt:lpstr>
      <vt:lpstr>Welche verschiedenen Formen von Tinnitus gib es?  [1]</vt:lpstr>
      <vt:lpstr>Welche verschiedenen Formen von Tinnitus gib es?  [2]</vt:lpstr>
      <vt:lpstr>Welche verschiedenen Formen von Tinnitus gib es?  [3]</vt:lpstr>
      <vt:lpstr>Wie läuft unser Hörprozess eigentlich ab?  [1]</vt:lpstr>
      <vt:lpstr>Wie läuft unser Hörprozess eigentlich ab?  [2]</vt:lpstr>
      <vt:lpstr>Wie läuft unser Hörprozess eigentlich ab?  [2]</vt:lpstr>
      <vt:lpstr>Welche körperlichen Auslöser für Tinnitus sind bekannt? [1]</vt:lpstr>
      <vt:lpstr>Welche körperlichen Auslöser für Tinnitus sind bekannt? [2]</vt:lpstr>
      <vt:lpstr>Wie kann Stress Tinnitus begünstigen?</vt:lpstr>
      <vt:lpstr>Warum sollte man die Ursachen untersuchen lassen?  [1]</vt:lpstr>
      <vt:lpstr>Warum sollte man die Ursachen untersuchen lassen?  [2]</vt:lpstr>
      <vt:lpstr>Wie verläuft die Diagnose von Tinnitus?</vt:lpstr>
      <vt:lpstr>Wie lässt sich Tinnitus behandeln? [1]</vt:lpstr>
      <vt:lpstr>Wie lässt sich Tinnitus behandeln? [2]</vt:lpstr>
      <vt:lpstr>Wie lässt sich Tinnitus behandeln? [3]</vt:lpstr>
      <vt:lpstr>Wie lässt sich Tinnitus behandeln? [4]</vt:lpstr>
      <vt:lpstr>Tinnitus bewältigen – auch eine Frage der Perspektive [1]</vt:lpstr>
      <vt:lpstr>Tinnitus bewältigen – auch eine Frage der Perspektive [2]</vt:lpstr>
    </vt:vector>
  </TitlesOfParts>
  <Company>Universität Passau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Deeskalierender Umgang mit Bedrohungssituationen</dc:title>
  <dc:creator>Ich</dc:creator>
  <cp:lastModifiedBy>Scheungraber, Ingrid</cp:lastModifiedBy>
  <cp:revision>202</cp:revision>
  <cp:lastPrinted>2017-09-11T11:39:34Z</cp:lastPrinted>
  <dcterms:created xsi:type="dcterms:W3CDTF">2017-07-25T12:41:07Z</dcterms:created>
  <dcterms:modified xsi:type="dcterms:W3CDTF">2020-05-11T12:31:50Z</dcterms:modified>
</cp:coreProperties>
</file>