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44" r:id="rId3"/>
    <p:sldId id="345" r:id="rId4"/>
    <p:sldId id="346" r:id="rId5"/>
    <p:sldId id="347" r:id="rId6"/>
    <p:sldId id="348" r:id="rId7"/>
    <p:sldId id="349" r:id="rId8"/>
    <p:sldId id="350" r:id="rId9"/>
    <p:sldId id="351" r:id="rId10"/>
    <p:sldId id="352" r:id="rId11"/>
    <p:sldId id="353" r:id="rId12"/>
    <p:sldId id="363" r:id="rId13"/>
    <p:sldId id="355" r:id="rId14"/>
    <p:sldId id="356" r:id="rId15"/>
    <p:sldId id="357" r:id="rId16"/>
    <p:sldId id="358" r:id="rId17"/>
    <p:sldId id="360" r:id="rId18"/>
    <p:sldId id="361" r:id="rId19"/>
    <p:sldId id="362" r:id="rId20"/>
  </p:sldIdLst>
  <p:sldSz cx="9144000" cy="6858000" type="screen4x3"/>
  <p:notesSz cx="6858000"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12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332ECA01-8911-4B23-8205-20F9995AC75D}" type="datetimeFigureOut">
              <a:rPr lang="de-DE" smtClean="0"/>
              <a:t>13.05.2020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2CC1574-C35C-4BF5-8AF8-7357951A4B35}"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332ECA01-8911-4B23-8205-20F9995AC75D}" type="datetimeFigureOut">
              <a:rPr lang="de-DE" smtClean="0"/>
              <a:t>13.05.2020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2CC1574-C35C-4BF5-8AF8-7357951A4B35}"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32ECA01-8911-4B23-8205-20F9995AC75D}" type="datetimeFigureOut">
              <a:rPr lang="de-DE" smtClean="0"/>
              <a:t>13.05.2020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2CC1574-C35C-4BF5-8AF8-7357951A4B35}" type="slidenum">
              <a:rPr lang="de-DE" smtClean="0"/>
              <a:t>‹Nr.›</a:t>
            </a:fld>
            <a:endParaRPr lang="de-DE"/>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332ECA01-8911-4B23-8205-20F9995AC75D}" type="datetimeFigureOut">
              <a:rPr lang="de-DE" smtClean="0"/>
              <a:t>13.05.2020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2CC1574-C35C-4BF5-8AF8-7357951A4B35}" type="slidenum">
              <a:rPr lang="de-DE" smtClean="0"/>
              <a:t>‹Nr.›</a:t>
            </a:fld>
            <a:endParaRPr lang="de-DE"/>
          </a:p>
        </p:txBody>
      </p:sp>
      <p:sp>
        <p:nvSpPr>
          <p:cNvPr id="7" name="Title 6"/>
          <p:cNvSpPr>
            <a:spLocks noGrp="1"/>
          </p:cNvSpPr>
          <p:nvPr>
            <p:ph type="title"/>
          </p:nvPr>
        </p:nvSpPr>
        <p:spPr/>
        <p:txBody>
          <a:bodyPr/>
          <a:lstStyle/>
          <a:p>
            <a:r>
              <a:rPr lang="de-DE" smtClean="0"/>
              <a:t>Titelmasterformat durch Klicken bearbeiten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332ECA01-8911-4B23-8205-20F9995AC75D}" type="datetimeFigureOut">
              <a:rPr lang="de-DE" smtClean="0"/>
              <a:t>13.05.2020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2CC1574-C35C-4BF5-8AF8-7357951A4B35}"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5" name="Date Placeholder 4"/>
          <p:cNvSpPr>
            <a:spLocks noGrp="1"/>
          </p:cNvSpPr>
          <p:nvPr>
            <p:ph type="dt" sz="half" idx="10"/>
          </p:nvPr>
        </p:nvSpPr>
        <p:spPr/>
        <p:txBody>
          <a:bodyPr/>
          <a:lstStyle/>
          <a:p>
            <a:fld id="{332ECA01-8911-4B23-8205-20F9995AC75D}" type="datetimeFigureOut">
              <a:rPr lang="de-DE" smtClean="0"/>
              <a:t>13.05.2020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2CC1574-C35C-4BF5-8AF8-7357951A4B35}" type="slidenum">
              <a:rPr lang="de-DE" smtClean="0"/>
              <a:t>‹Nr.›</a:t>
            </a:fld>
            <a:endParaRPr lang="de-DE"/>
          </a:p>
        </p:txBody>
      </p:sp>
      <p:sp>
        <p:nvSpPr>
          <p:cNvPr id="9" name="Content Placeholder 8"/>
          <p:cNvSpPr>
            <a:spLocks noGrp="1"/>
          </p:cNvSpPr>
          <p:nvPr>
            <p:ph sz="quarter" idx="13"/>
          </p:nvPr>
        </p:nvSpPr>
        <p:spPr>
          <a:xfrm>
            <a:off x="676655" y="2679192"/>
            <a:ext cx="3822192" cy="34472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332ECA01-8911-4B23-8205-20F9995AC75D}" type="datetimeFigureOut">
              <a:rPr lang="de-DE" smtClean="0"/>
              <a:t>13.05.2020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72CC1574-C35C-4BF5-8AF8-7357951A4B35}"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Date Placeholder 2"/>
          <p:cNvSpPr>
            <a:spLocks noGrp="1"/>
          </p:cNvSpPr>
          <p:nvPr>
            <p:ph type="dt" sz="half" idx="10"/>
          </p:nvPr>
        </p:nvSpPr>
        <p:spPr/>
        <p:txBody>
          <a:bodyPr/>
          <a:lstStyle/>
          <a:p>
            <a:fld id="{332ECA01-8911-4B23-8205-20F9995AC75D}" type="datetimeFigureOut">
              <a:rPr lang="de-DE" smtClean="0"/>
              <a:t>13.05.2020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72CC1574-C35C-4BF5-8AF8-7357951A4B35}"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32ECA01-8911-4B23-8205-20F9995AC75D}" type="datetimeFigureOut">
              <a:rPr lang="de-DE" smtClean="0"/>
              <a:t>13.05.2020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72CC1574-C35C-4BF5-8AF8-7357951A4B35}"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32ECA01-8911-4B23-8205-20F9995AC75D}" type="datetimeFigureOut">
              <a:rPr lang="de-DE" smtClean="0"/>
              <a:t>13.05.2020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2CC1574-C35C-4BF5-8AF8-7357951A4B35}" type="slidenum">
              <a:rPr lang="de-DE" smtClean="0"/>
              <a:t>‹Nr.›</a:t>
            </a:fld>
            <a:endParaRPr lang="de-DE"/>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de-DE" smtClean="0"/>
              <a:t>Titelmasterformat durch Klicken bearbeiten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332ECA01-8911-4B23-8205-20F9995AC75D}" type="datetimeFigureOut">
              <a:rPr lang="de-DE" smtClean="0"/>
              <a:t>13.05.2020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2CC1574-C35C-4BF5-8AF8-7357951A4B35}" type="slidenum">
              <a:rPr lang="de-DE" smtClean="0"/>
              <a:t>‹Nr.›</a:t>
            </a:fld>
            <a:endParaRPr lang="de-DE"/>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32ECA01-8911-4B23-8205-20F9995AC75D}" type="datetimeFigureOut">
              <a:rPr lang="de-DE" smtClean="0"/>
              <a:t>13.05.2020</a:t>
            </a:fld>
            <a:endParaRPr lang="de-DE"/>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de-DE"/>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2CC1574-C35C-4BF5-8AF8-7357951A4B35}" type="slidenum">
              <a:rPr lang="de-DE" smtClean="0"/>
              <a:t>‹Nr.›</a:t>
            </a:fld>
            <a:endParaRPr lang="de-DE"/>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908720"/>
            <a:ext cx="7772400" cy="1584176"/>
          </a:xfrm>
        </p:spPr>
        <p:txBody>
          <a:bodyPr>
            <a:noAutofit/>
          </a:bodyPr>
          <a:lstStyle/>
          <a:p>
            <a:r>
              <a:rPr lang="de-DE" sz="4800" dirty="0" smtClean="0"/>
              <a:t>Burnout-Syndrom</a:t>
            </a:r>
            <a:endParaRPr lang="de-DE" sz="4800" dirty="0"/>
          </a:p>
        </p:txBody>
      </p:sp>
      <p:sp>
        <p:nvSpPr>
          <p:cNvPr id="3" name="Untertitel 2"/>
          <p:cNvSpPr>
            <a:spLocks noGrp="1"/>
          </p:cNvSpPr>
          <p:nvPr>
            <p:ph type="subTitle" idx="1"/>
          </p:nvPr>
        </p:nvSpPr>
        <p:spPr>
          <a:xfrm>
            <a:off x="611560" y="4221088"/>
            <a:ext cx="7992888" cy="1656184"/>
          </a:xfrm>
        </p:spPr>
        <p:txBody>
          <a:bodyPr>
            <a:normAutofit fontScale="55000" lnSpcReduction="20000"/>
          </a:bodyPr>
          <a:lstStyle/>
          <a:p>
            <a:endParaRPr lang="de-DE" sz="1800" dirty="0" smtClean="0"/>
          </a:p>
          <a:p>
            <a:r>
              <a:rPr lang="de-DE" sz="2400" dirty="0" smtClean="0"/>
              <a:t/>
            </a:r>
            <a:br>
              <a:rPr lang="de-DE" sz="2400" dirty="0" smtClean="0"/>
            </a:br>
            <a:r>
              <a:rPr lang="de-DE" sz="3600" dirty="0" err="1" smtClean="0"/>
              <a:t>SePa</a:t>
            </a:r>
            <a:r>
              <a:rPr lang="de-DE" sz="3600" dirty="0" smtClean="0"/>
              <a:t>-Sekretärinnen-Netzwerk der Universität Passau		</a:t>
            </a:r>
          </a:p>
          <a:p>
            <a:r>
              <a:rPr lang="de-DE" sz="3600" dirty="0" smtClean="0"/>
              <a:t>Workshop am 16.06.2020	</a:t>
            </a:r>
            <a:endParaRPr lang="de-DE" sz="3600" dirty="0"/>
          </a:p>
          <a:p>
            <a:endParaRPr lang="de-DE" sz="1800" dirty="0" smtClean="0"/>
          </a:p>
          <a:p>
            <a:endParaRPr lang="de-DE" sz="2000" dirty="0" smtClean="0"/>
          </a:p>
          <a:p>
            <a:endParaRPr lang="de-DE" sz="2000" dirty="0"/>
          </a:p>
          <a:p>
            <a:pPr algn="l"/>
            <a:r>
              <a:rPr lang="de-DE" sz="2000" dirty="0" smtClean="0"/>
              <a:t>			</a:t>
            </a:r>
            <a:endParaRPr lang="de-DE" sz="2000" dirty="0"/>
          </a:p>
        </p:txBody>
      </p:sp>
      <p:pic>
        <p:nvPicPr>
          <p:cNvPr id="4" name="Bild 2"/>
          <p:cNvPicPr/>
          <p:nvPr/>
        </p:nvPicPr>
        <p:blipFill>
          <a:blip r:embed="rId2">
            <a:extLst>
              <a:ext uri="{28A0092B-C50C-407E-A947-70E740481C1C}">
                <a14:useLocalDpi xmlns:a14="http://schemas.microsoft.com/office/drawing/2010/main" val="0"/>
              </a:ext>
            </a:extLst>
          </a:blip>
          <a:srcRect/>
          <a:stretch>
            <a:fillRect/>
          </a:stretch>
        </p:blipFill>
        <p:spPr bwMode="auto">
          <a:xfrm rot="2846852">
            <a:off x="6969417" y="4161698"/>
            <a:ext cx="1333013" cy="1620737"/>
          </a:xfrm>
          <a:prstGeom prst="rect">
            <a:avLst/>
          </a:prstGeom>
          <a:noFill/>
          <a:ln>
            <a:noFill/>
          </a:ln>
          <a:effectLst/>
        </p:spPr>
      </p:pic>
    </p:spTree>
    <p:extLst>
      <p:ext uri="{BB962C8B-B14F-4D97-AF65-F5344CB8AC3E}">
        <p14:creationId xmlns:p14="http://schemas.microsoft.com/office/powerpoint/2010/main" val="3347668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2852936"/>
            <a:ext cx="7408333" cy="3312368"/>
          </a:xfrm>
        </p:spPr>
        <p:txBody>
          <a:bodyPr>
            <a:noAutofit/>
          </a:bodyPr>
          <a:lstStyle/>
          <a:p>
            <a:pPr marL="0" indent="0">
              <a:buNone/>
            </a:pPr>
            <a:r>
              <a:rPr lang="de-DE" sz="1800" dirty="0"/>
              <a:t>Man realisiert, dass man langsam an seine Grenzen stößt</a:t>
            </a:r>
            <a:r>
              <a:rPr lang="de-DE" sz="1800" dirty="0" smtClean="0"/>
              <a:t>.</a:t>
            </a:r>
          </a:p>
          <a:p>
            <a:pPr marL="0" indent="0">
              <a:buNone/>
            </a:pPr>
            <a:r>
              <a:rPr lang="de-DE" sz="1800" dirty="0" smtClean="0"/>
              <a:t>Man </a:t>
            </a:r>
            <a:r>
              <a:rPr lang="de-DE" sz="1800" dirty="0"/>
              <a:t>tritt buchstäblich auf der Stelle und verspürt erste Selbstzweifel</a:t>
            </a:r>
            <a:r>
              <a:rPr lang="de-DE" sz="1800" dirty="0" smtClean="0"/>
              <a:t>.</a:t>
            </a:r>
          </a:p>
          <a:p>
            <a:pPr marL="0" indent="0">
              <a:buNone/>
            </a:pPr>
            <a:r>
              <a:rPr lang="de-DE" sz="1800" dirty="0" smtClean="0"/>
              <a:t>Allmählich </a:t>
            </a:r>
            <a:r>
              <a:rPr lang="de-DE" sz="1800" dirty="0"/>
              <a:t>macht sich in der Seele ein Gefühl der Enttäuschung bemerkbar, da man deutlich die Diskrepanz zwischen erhofften und tatsächlich erreichten Zielen spürt</a:t>
            </a:r>
            <a:r>
              <a:rPr lang="de-DE" sz="1800" dirty="0" smtClean="0"/>
              <a:t>.</a:t>
            </a:r>
          </a:p>
          <a:p>
            <a:pPr marL="0" indent="0">
              <a:buNone/>
            </a:pPr>
            <a:r>
              <a:rPr lang="de-DE" sz="1800" dirty="0" smtClean="0"/>
              <a:t>Oft </a:t>
            </a:r>
            <a:r>
              <a:rPr lang="de-DE" sz="1800" dirty="0"/>
              <a:t>ignoriert man diese Empfindung zunächst und macht mit unverändertem Engagement weiter</a:t>
            </a:r>
            <a:r>
              <a:rPr lang="de-DE" sz="1800" dirty="0" smtClean="0"/>
              <a:t>.</a:t>
            </a:r>
          </a:p>
          <a:p>
            <a:pPr marL="0" indent="0">
              <a:buNone/>
            </a:pPr>
            <a:r>
              <a:rPr lang="de-DE" sz="1800" dirty="0" smtClean="0"/>
              <a:t>Man </a:t>
            </a:r>
            <a:r>
              <a:rPr lang="de-DE" sz="1800" dirty="0"/>
              <a:t>möchte seine Ambitionen noch nicht komplett aufgeben</a:t>
            </a:r>
            <a:r>
              <a:rPr lang="de-DE" sz="1800" dirty="0" smtClean="0"/>
              <a:t>.</a:t>
            </a:r>
          </a:p>
          <a:p>
            <a:pPr marL="0" indent="0">
              <a:buNone/>
            </a:pPr>
            <a:r>
              <a:rPr lang="de-DE" sz="1800" dirty="0" smtClean="0"/>
              <a:t>Allzu </a:t>
            </a:r>
            <a:r>
              <a:rPr lang="de-DE" sz="1800" dirty="0"/>
              <a:t>oft legt man sogar eine „Schippe nach“, um am Ende vielleicht doch noch den gewünschten Erfolg zu erfahren.</a:t>
            </a:r>
            <a:r>
              <a:rPr lang="de-DE" sz="1800" dirty="0" smtClean="0"/>
              <a:t>	</a:t>
            </a:r>
          </a:p>
        </p:txBody>
      </p:sp>
      <p:sp>
        <p:nvSpPr>
          <p:cNvPr id="3" name="Titel 2"/>
          <p:cNvSpPr>
            <a:spLocks noGrp="1"/>
          </p:cNvSpPr>
          <p:nvPr>
            <p:ph type="title"/>
          </p:nvPr>
        </p:nvSpPr>
        <p:spPr/>
        <p:txBody>
          <a:bodyPr>
            <a:normAutofit/>
          </a:bodyPr>
          <a:lstStyle/>
          <a:p>
            <a:r>
              <a:rPr lang="de-DE" dirty="0" smtClean="0"/>
              <a:t>Phase 2: Stagnation</a:t>
            </a:r>
            <a:endParaRPr lang="de-DE" dirty="0"/>
          </a:p>
        </p:txBody>
      </p:sp>
    </p:spTree>
    <p:extLst>
      <p:ext uri="{BB962C8B-B14F-4D97-AF65-F5344CB8AC3E}">
        <p14:creationId xmlns:p14="http://schemas.microsoft.com/office/powerpoint/2010/main" val="2038370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3068960"/>
            <a:ext cx="7408333" cy="3096344"/>
          </a:xfrm>
        </p:spPr>
        <p:txBody>
          <a:bodyPr>
            <a:noAutofit/>
          </a:bodyPr>
          <a:lstStyle/>
          <a:p>
            <a:pPr marL="0" indent="0" fontAlgn="base">
              <a:buNone/>
            </a:pPr>
            <a:r>
              <a:rPr lang="de-DE" sz="1800" dirty="0"/>
              <a:t>In diesem Stadium beginnt man zu realisieren, dass die persönlichen Ziele eventuell tatsächlich nicht zu erreichen sind</a:t>
            </a:r>
            <a:r>
              <a:rPr lang="de-DE" sz="1800" dirty="0" smtClean="0"/>
              <a:t>.</a:t>
            </a:r>
          </a:p>
          <a:p>
            <a:pPr marL="0" indent="0" fontAlgn="base">
              <a:buNone/>
            </a:pPr>
            <a:r>
              <a:rPr lang="de-DE" sz="1800" dirty="0" smtClean="0"/>
              <a:t>Dann </a:t>
            </a:r>
            <a:r>
              <a:rPr lang="de-DE" sz="1800" dirty="0"/>
              <a:t>stellen sich Frustration und Ratlosigkeit ein und man fängt an, eine gewisse Gleichgültigkeit gegenüber seinem menschlichen und beruflichen Umfeld zu entwickeln</a:t>
            </a:r>
            <a:r>
              <a:rPr lang="de-DE" sz="1800" dirty="0" smtClean="0"/>
              <a:t>.</a:t>
            </a:r>
          </a:p>
          <a:p>
            <a:pPr marL="0" indent="0" fontAlgn="base">
              <a:buNone/>
            </a:pPr>
            <a:r>
              <a:rPr lang="de-DE" sz="1800" dirty="0" smtClean="0"/>
              <a:t>Abgesehen </a:t>
            </a:r>
            <a:r>
              <a:rPr lang="de-DE" sz="1800" dirty="0"/>
              <a:t>davon spürt man spätestens jetzt erste körperliche Begleiterscheinungen der chronischen Daueranspannung</a:t>
            </a:r>
            <a:r>
              <a:rPr lang="de-DE" sz="1800" dirty="0" smtClean="0"/>
              <a:t>.</a:t>
            </a:r>
          </a:p>
          <a:p>
            <a:pPr marL="0" indent="0" fontAlgn="base">
              <a:buNone/>
            </a:pPr>
            <a:r>
              <a:rPr lang="de-DE" sz="1800" dirty="0" smtClean="0"/>
              <a:t>Man </a:t>
            </a:r>
            <a:r>
              <a:rPr lang="de-DE" sz="1800" dirty="0"/>
              <a:t>fragt sich: „Ist mein Einsatz all das wert? Wie geht es weiter?“</a:t>
            </a:r>
          </a:p>
          <a:p>
            <a:pPr marL="0" indent="0" fontAlgn="base">
              <a:buNone/>
            </a:pPr>
            <a:endParaRPr lang="de-DE" sz="1800" dirty="0"/>
          </a:p>
          <a:p>
            <a:pPr marL="0" indent="0">
              <a:buNone/>
            </a:pPr>
            <a:r>
              <a:rPr lang="de-DE" sz="1800" dirty="0" smtClean="0"/>
              <a:t>	</a:t>
            </a:r>
          </a:p>
        </p:txBody>
      </p:sp>
      <p:sp>
        <p:nvSpPr>
          <p:cNvPr id="3" name="Titel 2"/>
          <p:cNvSpPr>
            <a:spLocks noGrp="1"/>
          </p:cNvSpPr>
          <p:nvPr>
            <p:ph type="title"/>
          </p:nvPr>
        </p:nvSpPr>
        <p:spPr/>
        <p:txBody>
          <a:bodyPr>
            <a:normAutofit/>
          </a:bodyPr>
          <a:lstStyle/>
          <a:p>
            <a:r>
              <a:rPr lang="de-DE" dirty="0" smtClean="0"/>
              <a:t>Phase 3: Frustration	[1]</a:t>
            </a:r>
            <a:endParaRPr lang="de-DE" dirty="0"/>
          </a:p>
        </p:txBody>
      </p:sp>
    </p:spTree>
    <p:extLst>
      <p:ext uri="{BB962C8B-B14F-4D97-AF65-F5344CB8AC3E}">
        <p14:creationId xmlns:p14="http://schemas.microsoft.com/office/powerpoint/2010/main" val="542800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3356992"/>
            <a:ext cx="7408333" cy="2808312"/>
          </a:xfrm>
        </p:spPr>
        <p:txBody>
          <a:bodyPr>
            <a:noAutofit/>
          </a:bodyPr>
          <a:lstStyle/>
          <a:p>
            <a:pPr marL="0" indent="0" fontAlgn="base">
              <a:buNone/>
            </a:pPr>
            <a:r>
              <a:rPr lang="de-DE" sz="1800" dirty="0"/>
              <a:t>Experten bezeichnen diese Phase oft als Kernpunkt des Burnouts</a:t>
            </a:r>
            <a:r>
              <a:rPr lang="de-DE" sz="1800" dirty="0" smtClean="0"/>
              <a:t>.</a:t>
            </a:r>
          </a:p>
          <a:p>
            <a:pPr marL="0" indent="0" fontAlgn="base">
              <a:buNone/>
            </a:pPr>
            <a:r>
              <a:rPr lang="de-DE" sz="1800" dirty="0" smtClean="0"/>
              <a:t>Denn </a:t>
            </a:r>
            <a:r>
              <a:rPr lang="de-DE" sz="1800" dirty="0"/>
              <a:t>genau jetzt wäre eigentlich der beste Zeitpunkt, generell etwas zu verändern und aus dem oft zitierten Hamsterrad auszusteigen, bevor das eigene Gefühl der Frustration und Machtlosigkeit nicht mehr zu durchbrechen ist.</a:t>
            </a:r>
            <a:endParaRPr lang="de-DE" sz="1800" dirty="0"/>
          </a:p>
          <a:p>
            <a:pPr marL="0" indent="0">
              <a:buNone/>
            </a:pPr>
            <a:r>
              <a:rPr lang="de-DE" sz="1800" dirty="0" smtClean="0"/>
              <a:t>	</a:t>
            </a:r>
          </a:p>
        </p:txBody>
      </p:sp>
      <p:sp>
        <p:nvSpPr>
          <p:cNvPr id="3" name="Titel 2"/>
          <p:cNvSpPr>
            <a:spLocks noGrp="1"/>
          </p:cNvSpPr>
          <p:nvPr>
            <p:ph type="title"/>
          </p:nvPr>
        </p:nvSpPr>
        <p:spPr/>
        <p:txBody>
          <a:bodyPr>
            <a:normAutofit/>
          </a:bodyPr>
          <a:lstStyle/>
          <a:p>
            <a:r>
              <a:rPr lang="de-DE" dirty="0" smtClean="0"/>
              <a:t>Phase 3: Frustration	</a:t>
            </a:r>
            <a:r>
              <a:rPr lang="de-DE" dirty="0" smtClean="0"/>
              <a:t>[2]</a:t>
            </a:r>
            <a:endParaRPr lang="de-DE" dirty="0"/>
          </a:p>
        </p:txBody>
      </p:sp>
    </p:spTree>
    <p:extLst>
      <p:ext uri="{BB962C8B-B14F-4D97-AF65-F5344CB8AC3E}">
        <p14:creationId xmlns:p14="http://schemas.microsoft.com/office/powerpoint/2010/main" val="3586562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2420888"/>
            <a:ext cx="7408333" cy="3744416"/>
          </a:xfrm>
        </p:spPr>
        <p:txBody>
          <a:bodyPr>
            <a:noAutofit/>
          </a:bodyPr>
          <a:lstStyle/>
          <a:p>
            <a:pPr marL="0" indent="0" fontAlgn="base">
              <a:buNone/>
            </a:pPr>
            <a:r>
              <a:rPr lang="de-DE" sz="1800" dirty="0"/>
              <a:t>Spätestens in dieser Phase verspürt man zunehmende emotionale Entfremdung</a:t>
            </a:r>
            <a:r>
              <a:rPr lang="de-DE" sz="1800" dirty="0" smtClean="0"/>
              <a:t>.</a:t>
            </a:r>
          </a:p>
          <a:p>
            <a:pPr marL="0" indent="0" fontAlgn="base">
              <a:buNone/>
            </a:pPr>
            <a:r>
              <a:rPr lang="de-DE" sz="1800" dirty="0" smtClean="0"/>
              <a:t>Man </a:t>
            </a:r>
            <a:r>
              <a:rPr lang="de-DE" sz="1800" dirty="0"/>
              <a:t>„funktioniert“ nur noch mechanisch und empfindet in seinem kompletten Alltag Freudlosigkeit</a:t>
            </a:r>
            <a:r>
              <a:rPr lang="de-DE" sz="1800" dirty="0" smtClean="0"/>
              <a:t>.</a:t>
            </a:r>
          </a:p>
          <a:p>
            <a:pPr marL="0" indent="0" fontAlgn="base">
              <a:buNone/>
            </a:pPr>
            <a:r>
              <a:rPr lang="de-DE" sz="1800" dirty="0" smtClean="0"/>
              <a:t>Selbst </a:t>
            </a:r>
            <a:r>
              <a:rPr lang="de-DE" sz="1800" dirty="0"/>
              <a:t>Hobbies oder andere Dinge, die einem bisher immer Freude bereiteten, werden plötzlich zur Last</a:t>
            </a:r>
            <a:r>
              <a:rPr lang="de-DE" sz="1800" dirty="0" smtClean="0"/>
              <a:t>.</a:t>
            </a:r>
          </a:p>
          <a:p>
            <a:pPr marL="0" indent="0" fontAlgn="base">
              <a:buNone/>
            </a:pPr>
            <a:r>
              <a:rPr lang="de-DE" sz="1800" dirty="0" smtClean="0"/>
              <a:t>Im </a:t>
            </a:r>
            <a:r>
              <a:rPr lang="de-DE" sz="1800" dirty="0"/>
              <a:t>Job macht man nur noch „Dienst nach Vorschrift</a:t>
            </a:r>
            <a:r>
              <a:rPr lang="de-DE" sz="1800" dirty="0" smtClean="0"/>
              <a:t>“.</a:t>
            </a:r>
          </a:p>
          <a:p>
            <a:pPr marL="0" indent="0" fontAlgn="base">
              <a:buNone/>
            </a:pPr>
            <a:r>
              <a:rPr lang="de-DE" sz="1800" dirty="0" smtClean="0"/>
              <a:t>Der </a:t>
            </a:r>
            <a:r>
              <a:rPr lang="de-DE" sz="1800" dirty="0"/>
              <a:t>tägliche Kontakt zu Kollegen wird zur reinen Pflichtaufgabe, und auch aus dem privaten Umfeld zieht man sich Schritt für Schritt zurück</a:t>
            </a:r>
            <a:r>
              <a:rPr lang="de-DE" sz="1800" dirty="0" smtClean="0"/>
              <a:t>.</a:t>
            </a:r>
          </a:p>
          <a:p>
            <a:pPr marL="0" indent="0" fontAlgn="base">
              <a:buNone/>
            </a:pPr>
            <a:r>
              <a:rPr lang="de-DE" sz="1800" dirty="0" smtClean="0"/>
              <a:t>Man </a:t>
            </a:r>
            <a:r>
              <a:rPr lang="de-DE" sz="1800" dirty="0"/>
              <a:t>sagt immer öfter Verabredungen mit Freunden ab</a:t>
            </a:r>
            <a:r>
              <a:rPr lang="de-DE" sz="1800" dirty="0" smtClean="0"/>
              <a:t>.</a:t>
            </a:r>
          </a:p>
          <a:p>
            <a:pPr marL="0" indent="0" fontAlgn="base">
              <a:buNone/>
            </a:pPr>
            <a:r>
              <a:rPr lang="de-DE" sz="1800" dirty="0" smtClean="0"/>
              <a:t>Am </a:t>
            </a:r>
            <a:r>
              <a:rPr lang="de-DE" sz="1800" dirty="0"/>
              <a:t>Ende gerät man in eine regelrechte Isolation und wird in allen Bereichen des Lebens förmlich handlungsunfähig.</a:t>
            </a:r>
          </a:p>
          <a:p>
            <a:pPr marL="0" indent="0" fontAlgn="base">
              <a:buNone/>
            </a:pPr>
            <a:endParaRPr lang="de-DE" sz="1800" dirty="0"/>
          </a:p>
          <a:p>
            <a:pPr marL="0" indent="0">
              <a:buNone/>
            </a:pPr>
            <a:r>
              <a:rPr lang="de-DE" sz="1800" dirty="0" smtClean="0"/>
              <a:t>	</a:t>
            </a:r>
          </a:p>
        </p:txBody>
      </p:sp>
      <p:sp>
        <p:nvSpPr>
          <p:cNvPr id="3" name="Titel 2"/>
          <p:cNvSpPr>
            <a:spLocks noGrp="1"/>
          </p:cNvSpPr>
          <p:nvPr>
            <p:ph type="title"/>
          </p:nvPr>
        </p:nvSpPr>
        <p:spPr/>
        <p:txBody>
          <a:bodyPr>
            <a:normAutofit/>
          </a:bodyPr>
          <a:lstStyle/>
          <a:p>
            <a:r>
              <a:rPr lang="de-DE" dirty="0" smtClean="0"/>
              <a:t>Phase 4: Apathie</a:t>
            </a:r>
            <a:endParaRPr lang="de-DE" dirty="0"/>
          </a:p>
        </p:txBody>
      </p:sp>
    </p:spTree>
    <p:extLst>
      <p:ext uri="{BB962C8B-B14F-4D97-AF65-F5344CB8AC3E}">
        <p14:creationId xmlns:p14="http://schemas.microsoft.com/office/powerpoint/2010/main" val="4082203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2996952"/>
            <a:ext cx="7408333" cy="3168352"/>
          </a:xfrm>
        </p:spPr>
        <p:txBody>
          <a:bodyPr>
            <a:noAutofit/>
          </a:bodyPr>
          <a:lstStyle/>
          <a:p>
            <a:pPr marL="0" indent="0" fontAlgn="base">
              <a:buNone/>
            </a:pPr>
            <a:r>
              <a:rPr lang="de-DE" sz="1800" dirty="0"/>
              <a:t>Der wichtigste Tipp zuerst – vorbeugen ist stets besser als heilen</a:t>
            </a:r>
            <a:r>
              <a:rPr lang="de-DE" sz="1800" dirty="0" smtClean="0"/>
              <a:t>!</a:t>
            </a:r>
          </a:p>
          <a:p>
            <a:pPr marL="0" indent="0" fontAlgn="base">
              <a:buNone/>
            </a:pPr>
            <a:r>
              <a:rPr lang="de-DE" sz="1800" dirty="0" smtClean="0"/>
              <a:t>Hören </a:t>
            </a:r>
            <a:r>
              <a:rPr lang="de-DE" sz="1800" dirty="0"/>
              <a:t>Sie auf Ihren Körper und Ihre </a:t>
            </a:r>
            <a:r>
              <a:rPr lang="de-DE" sz="1800" dirty="0" smtClean="0"/>
              <a:t>Seele!</a:t>
            </a:r>
          </a:p>
          <a:p>
            <a:pPr marL="0" indent="0" fontAlgn="base">
              <a:buNone/>
            </a:pPr>
            <a:r>
              <a:rPr lang="de-DE" sz="1800" dirty="0" smtClean="0"/>
              <a:t>Denn </a:t>
            </a:r>
            <a:r>
              <a:rPr lang="de-DE" sz="1800" dirty="0"/>
              <a:t>die eben beschriebenen Stadien von Burnout machen eines deutlich: Die Entwicklung dieser Krankheit ist ein schleichender Prozess</a:t>
            </a:r>
            <a:r>
              <a:rPr lang="de-DE" sz="1800" dirty="0" smtClean="0"/>
              <a:t>.</a:t>
            </a:r>
          </a:p>
          <a:p>
            <a:pPr marL="0" indent="0" fontAlgn="base">
              <a:buNone/>
            </a:pPr>
            <a:r>
              <a:rPr lang="de-DE" sz="1800" dirty="0" smtClean="0"/>
              <a:t>Wenn </a:t>
            </a:r>
            <a:r>
              <a:rPr lang="de-DE" sz="1800" dirty="0"/>
              <a:t>es Ihnen also rechtzeitig gelingt, bewusst gegenzusteuern und im Alltag einen Gang herunterzuschalten, schaffen Sie auch eher den Ausstieg, bevor die vielfältigen Herausforderungen zu einem ernstzunehmenden Burnout-Syndrom führen</a:t>
            </a:r>
            <a:r>
              <a:rPr lang="de-DE" sz="1800" dirty="0" smtClean="0"/>
              <a:t>.</a:t>
            </a:r>
          </a:p>
          <a:p>
            <a:pPr marL="0" indent="0" fontAlgn="base">
              <a:buNone/>
            </a:pPr>
            <a:endParaRPr lang="de-DE" sz="1800" dirty="0"/>
          </a:p>
          <a:p>
            <a:pPr marL="0" indent="0" fontAlgn="base">
              <a:buNone/>
            </a:pPr>
            <a:endParaRPr lang="de-DE" sz="1800" dirty="0"/>
          </a:p>
          <a:p>
            <a:pPr marL="0" indent="0">
              <a:buNone/>
            </a:pPr>
            <a:r>
              <a:rPr lang="de-DE" sz="1800" dirty="0" smtClean="0"/>
              <a:t>	</a:t>
            </a:r>
          </a:p>
        </p:txBody>
      </p:sp>
      <p:sp>
        <p:nvSpPr>
          <p:cNvPr id="3" name="Titel 2"/>
          <p:cNvSpPr>
            <a:spLocks noGrp="1"/>
          </p:cNvSpPr>
          <p:nvPr>
            <p:ph type="title"/>
          </p:nvPr>
        </p:nvSpPr>
        <p:spPr/>
        <p:txBody>
          <a:bodyPr>
            <a:normAutofit fontScale="90000"/>
          </a:bodyPr>
          <a:lstStyle/>
          <a:p>
            <a:r>
              <a:rPr lang="de-DE" dirty="0" smtClean="0"/>
              <a:t>Wie kann man Burnout behandeln?						[1]</a:t>
            </a:r>
            <a:endParaRPr lang="de-DE" dirty="0"/>
          </a:p>
        </p:txBody>
      </p:sp>
    </p:spTree>
    <p:extLst>
      <p:ext uri="{BB962C8B-B14F-4D97-AF65-F5344CB8AC3E}">
        <p14:creationId xmlns:p14="http://schemas.microsoft.com/office/powerpoint/2010/main" val="3570530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2996952"/>
            <a:ext cx="7408333" cy="3168352"/>
          </a:xfrm>
        </p:spPr>
        <p:txBody>
          <a:bodyPr>
            <a:noAutofit/>
          </a:bodyPr>
          <a:lstStyle/>
          <a:p>
            <a:pPr marL="0" indent="0" fontAlgn="base">
              <a:buNone/>
            </a:pPr>
            <a:r>
              <a:rPr lang="de-DE" sz="1800" dirty="0"/>
              <a:t>Dies ist zugegebenermaßen leichter gesagt als getan.</a:t>
            </a:r>
          </a:p>
          <a:p>
            <a:pPr marL="0" indent="0" fontAlgn="base">
              <a:buNone/>
            </a:pPr>
            <a:r>
              <a:rPr lang="de-DE" sz="1800" dirty="0"/>
              <a:t>Aber bleiben Sie </a:t>
            </a:r>
            <a:r>
              <a:rPr lang="de-DE" sz="1800" dirty="0" smtClean="0"/>
              <a:t>wachsam!</a:t>
            </a:r>
            <a:endParaRPr lang="de-DE" sz="1800" dirty="0"/>
          </a:p>
          <a:p>
            <a:pPr marL="0" indent="0" fontAlgn="base">
              <a:buNone/>
            </a:pPr>
            <a:r>
              <a:rPr lang="de-DE" sz="1800" b="1" dirty="0"/>
              <a:t>Ignorieren Sie nicht die ersten </a:t>
            </a:r>
            <a:r>
              <a:rPr lang="de-DE" sz="1800" b="1" dirty="0" smtClean="0"/>
              <a:t>Anzeichen!</a:t>
            </a:r>
            <a:endParaRPr lang="de-DE" sz="1800" b="1" dirty="0"/>
          </a:p>
          <a:p>
            <a:pPr marL="0" indent="0" fontAlgn="base">
              <a:buNone/>
            </a:pPr>
            <a:r>
              <a:rPr lang="de-DE" sz="1800" dirty="0"/>
              <a:t>Finden Sie stattdessen eher ein Ventil aus dem täglichen, pflichtgetreuen Funktionieren-Wollen.</a:t>
            </a:r>
          </a:p>
          <a:p>
            <a:pPr marL="0" indent="0" fontAlgn="base">
              <a:buNone/>
            </a:pPr>
            <a:r>
              <a:rPr lang="de-DE" sz="1800" dirty="0"/>
              <a:t>Dies ist eigentlich der beste Rat, um einem Burnout-Syndrom entgegenzuwirken.</a:t>
            </a:r>
            <a:endParaRPr lang="de-DE" sz="1800" dirty="0" smtClean="0"/>
          </a:p>
          <a:p>
            <a:pPr marL="0" indent="0" fontAlgn="base">
              <a:buNone/>
            </a:pPr>
            <a:endParaRPr lang="de-DE" sz="1800" dirty="0"/>
          </a:p>
          <a:p>
            <a:pPr marL="0" indent="0" fontAlgn="base">
              <a:buNone/>
            </a:pPr>
            <a:endParaRPr lang="de-DE" sz="1800" dirty="0"/>
          </a:p>
          <a:p>
            <a:pPr marL="0" indent="0">
              <a:buNone/>
            </a:pPr>
            <a:r>
              <a:rPr lang="de-DE" sz="1800" dirty="0" smtClean="0"/>
              <a:t>	</a:t>
            </a:r>
          </a:p>
        </p:txBody>
      </p:sp>
      <p:sp>
        <p:nvSpPr>
          <p:cNvPr id="3" name="Titel 2"/>
          <p:cNvSpPr>
            <a:spLocks noGrp="1"/>
          </p:cNvSpPr>
          <p:nvPr>
            <p:ph type="title"/>
          </p:nvPr>
        </p:nvSpPr>
        <p:spPr/>
        <p:txBody>
          <a:bodyPr>
            <a:normAutofit fontScale="90000"/>
          </a:bodyPr>
          <a:lstStyle/>
          <a:p>
            <a:r>
              <a:rPr lang="de-DE" dirty="0" smtClean="0"/>
              <a:t>Wie kann man Burnout behandeln?						[2]</a:t>
            </a:r>
            <a:endParaRPr lang="de-DE" dirty="0"/>
          </a:p>
        </p:txBody>
      </p:sp>
    </p:spTree>
    <p:extLst>
      <p:ext uri="{BB962C8B-B14F-4D97-AF65-F5344CB8AC3E}">
        <p14:creationId xmlns:p14="http://schemas.microsoft.com/office/powerpoint/2010/main" val="2384752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2636912"/>
            <a:ext cx="7408333" cy="3528392"/>
          </a:xfrm>
        </p:spPr>
        <p:txBody>
          <a:bodyPr>
            <a:noAutofit/>
          </a:bodyPr>
          <a:lstStyle/>
          <a:p>
            <a:pPr marL="0" indent="0" fontAlgn="base">
              <a:buNone/>
            </a:pPr>
            <a:r>
              <a:rPr lang="de-DE" sz="1800" dirty="0" smtClean="0"/>
              <a:t>Viele Unternehmen, Firmen und Institutionen </a:t>
            </a:r>
            <a:r>
              <a:rPr lang="de-DE" sz="1800" dirty="0"/>
              <a:t>haben das Burnout-Risiko ihrer Mitarbeiter erkannt</a:t>
            </a:r>
            <a:r>
              <a:rPr lang="de-DE" sz="1800" dirty="0" smtClean="0"/>
              <a:t>.</a:t>
            </a:r>
          </a:p>
          <a:p>
            <a:pPr marL="0" indent="0" fontAlgn="base">
              <a:buNone/>
            </a:pPr>
            <a:r>
              <a:rPr lang="de-DE" sz="1800" dirty="0" smtClean="0"/>
              <a:t>In </a:t>
            </a:r>
            <a:r>
              <a:rPr lang="de-DE" sz="1800" dirty="0"/>
              <a:t>immer mehr </a:t>
            </a:r>
            <a:r>
              <a:rPr lang="de-DE" sz="1800" dirty="0" smtClean="0"/>
              <a:t>Firmen und Institutionen </a:t>
            </a:r>
            <a:r>
              <a:rPr lang="de-DE" sz="1800" dirty="0"/>
              <a:t>verfolgt man ein betriebliches Gesundheitsmanagement (BGM) und unterstützt seine Mitarbeiter mit einer gezielten Burnout-Prävention</a:t>
            </a:r>
            <a:r>
              <a:rPr lang="de-DE" sz="1800" dirty="0" smtClean="0"/>
              <a:t>.</a:t>
            </a:r>
          </a:p>
          <a:p>
            <a:pPr marL="0" indent="0" fontAlgn="base">
              <a:buNone/>
            </a:pPr>
            <a:r>
              <a:rPr lang="de-DE" sz="1800" dirty="0" smtClean="0"/>
              <a:t>Dazu </a:t>
            </a:r>
            <a:r>
              <a:rPr lang="de-DE" sz="1800" dirty="0"/>
              <a:t>zählen beispielsweise Angebote persönlichen Coachings oder anderer Maßnahmen, die dabei helfen sollen, Organisation und Verhalten am Arbeitsplatz im Sinne der Gesundheit besser zu gestalten</a:t>
            </a:r>
            <a:r>
              <a:rPr lang="de-DE" sz="1800" dirty="0" smtClean="0"/>
              <a:t>.</a:t>
            </a:r>
          </a:p>
          <a:p>
            <a:pPr marL="0" indent="0" fontAlgn="base">
              <a:buNone/>
            </a:pPr>
            <a:r>
              <a:rPr lang="de-DE" sz="1800" dirty="0" smtClean="0"/>
              <a:t>Mehr Infos zum Betrieblichen Gesundheitsmanagement (BGM) an der Universität Passau finden Sie </a:t>
            </a:r>
            <a:r>
              <a:rPr lang="de-DE" sz="1800" dirty="0"/>
              <a:t>hier</a:t>
            </a:r>
            <a:r>
              <a:rPr lang="de-DE" sz="1800" dirty="0" smtClean="0"/>
              <a:t>: </a:t>
            </a:r>
            <a:r>
              <a:rPr lang="de-DE" sz="1800" dirty="0" smtClean="0">
                <a:solidFill>
                  <a:srgbClr val="021228"/>
                </a:solidFill>
              </a:rPr>
              <a:t>https</a:t>
            </a:r>
            <a:r>
              <a:rPr lang="de-DE" sz="1800" dirty="0">
                <a:solidFill>
                  <a:srgbClr val="021228"/>
                </a:solidFill>
              </a:rPr>
              <a:t>://www.uni-passau.de/bereiche/beschaeftigte/personalentwicklung/bgm/</a:t>
            </a:r>
            <a:endParaRPr lang="de-DE" sz="1800" dirty="0" smtClean="0">
              <a:solidFill>
                <a:srgbClr val="021228"/>
              </a:solidFill>
            </a:endParaRPr>
          </a:p>
          <a:p>
            <a:pPr marL="0" indent="0" fontAlgn="base">
              <a:buNone/>
            </a:pPr>
            <a:endParaRPr lang="de-DE" sz="1800" dirty="0"/>
          </a:p>
          <a:p>
            <a:pPr marL="0" indent="0" fontAlgn="base">
              <a:buNone/>
            </a:pPr>
            <a:endParaRPr lang="de-DE" sz="1800" dirty="0"/>
          </a:p>
          <a:p>
            <a:pPr marL="0" indent="0">
              <a:buNone/>
            </a:pPr>
            <a:r>
              <a:rPr lang="de-DE" sz="1800" dirty="0" smtClean="0"/>
              <a:t>	</a:t>
            </a:r>
          </a:p>
        </p:txBody>
      </p:sp>
      <p:sp>
        <p:nvSpPr>
          <p:cNvPr id="3" name="Titel 2"/>
          <p:cNvSpPr>
            <a:spLocks noGrp="1"/>
          </p:cNvSpPr>
          <p:nvPr>
            <p:ph type="title"/>
          </p:nvPr>
        </p:nvSpPr>
        <p:spPr/>
        <p:txBody>
          <a:bodyPr>
            <a:normAutofit fontScale="90000"/>
          </a:bodyPr>
          <a:lstStyle/>
          <a:p>
            <a:r>
              <a:rPr lang="de-DE" dirty="0" smtClean="0"/>
              <a:t>Wie kann man Burnout behandeln?						[3]</a:t>
            </a:r>
            <a:endParaRPr lang="de-DE" dirty="0"/>
          </a:p>
        </p:txBody>
      </p:sp>
    </p:spTree>
    <p:extLst>
      <p:ext uri="{BB962C8B-B14F-4D97-AF65-F5344CB8AC3E}">
        <p14:creationId xmlns:p14="http://schemas.microsoft.com/office/powerpoint/2010/main" val="708875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3140968"/>
            <a:ext cx="7408333" cy="3024336"/>
          </a:xfrm>
        </p:spPr>
        <p:txBody>
          <a:bodyPr>
            <a:noAutofit/>
          </a:bodyPr>
          <a:lstStyle/>
          <a:p>
            <a:pPr marL="0" indent="0" fontAlgn="base">
              <a:buNone/>
            </a:pPr>
            <a:r>
              <a:rPr lang="de-DE" sz="1800" dirty="0"/>
              <a:t>Für die Behandlung von Burnout gibt es kein pauschales Patentrezept</a:t>
            </a:r>
            <a:r>
              <a:rPr lang="de-DE" sz="1800" dirty="0" smtClean="0"/>
              <a:t>.</a:t>
            </a:r>
          </a:p>
          <a:p>
            <a:pPr marL="0" indent="0" fontAlgn="base">
              <a:buNone/>
            </a:pPr>
            <a:r>
              <a:rPr lang="de-DE" sz="1800" dirty="0" smtClean="0"/>
              <a:t>Der </a:t>
            </a:r>
            <a:r>
              <a:rPr lang="de-DE" sz="1800" dirty="0"/>
              <a:t>chronische Erschöpfungszustand lässt sich nicht einfach mit Tabletten kurieren</a:t>
            </a:r>
            <a:r>
              <a:rPr lang="de-DE" sz="1800" dirty="0" smtClean="0"/>
              <a:t>.</a:t>
            </a:r>
          </a:p>
          <a:p>
            <a:pPr marL="0" indent="0" fontAlgn="base">
              <a:buNone/>
            </a:pPr>
            <a:r>
              <a:rPr lang="de-DE" sz="1800" dirty="0" smtClean="0"/>
              <a:t>Ist </a:t>
            </a:r>
            <a:r>
              <a:rPr lang="de-DE" sz="1800" dirty="0"/>
              <a:t>ein Burnout-Syndrom diagnostiziert, bedarf es einer gezielten, psychologischen Therapie – eventuell sogar mittels der stationären Behandlung in einer Klinik</a:t>
            </a:r>
            <a:r>
              <a:rPr lang="de-DE" sz="1800" dirty="0" smtClean="0"/>
              <a:t>.</a:t>
            </a:r>
          </a:p>
          <a:p>
            <a:pPr marL="0" indent="0" fontAlgn="base">
              <a:buNone/>
            </a:pPr>
            <a:r>
              <a:rPr lang="de-DE" sz="1800" dirty="0" smtClean="0"/>
              <a:t>Überdies </a:t>
            </a:r>
            <a:r>
              <a:rPr lang="de-DE" sz="1800" dirty="0"/>
              <a:t>gibt es medikamentöse Hilfe gegen die Begleiterscheinungen</a:t>
            </a:r>
            <a:r>
              <a:rPr lang="de-DE" sz="1800" dirty="0" smtClean="0"/>
              <a:t>.</a:t>
            </a:r>
          </a:p>
          <a:p>
            <a:pPr marL="0" indent="0" fontAlgn="base">
              <a:buNone/>
            </a:pPr>
            <a:r>
              <a:rPr lang="de-DE" sz="1800" dirty="0" smtClean="0"/>
              <a:t>Im </a:t>
            </a:r>
            <a:r>
              <a:rPr lang="de-DE" sz="1800" dirty="0"/>
              <a:t>Vordergrund steht hier die Behandlung mit diversen Antidepressiva.</a:t>
            </a:r>
          </a:p>
          <a:p>
            <a:pPr marL="0" indent="0" fontAlgn="base">
              <a:buNone/>
            </a:pPr>
            <a:endParaRPr lang="de-DE" sz="1800" dirty="0"/>
          </a:p>
          <a:p>
            <a:pPr marL="0" indent="0" fontAlgn="base">
              <a:buNone/>
            </a:pPr>
            <a:endParaRPr lang="de-DE" sz="1800" dirty="0"/>
          </a:p>
          <a:p>
            <a:pPr marL="0" indent="0">
              <a:buNone/>
            </a:pPr>
            <a:r>
              <a:rPr lang="de-DE" sz="1800" dirty="0" smtClean="0"/>
              <a:t>	</a:t>
            </a:r>
          </a:p>
        </p:txBody>
      </p:sp>
      <p:sp>
        <p:nvSpPr>
          <p:cNvPr id="3" name="Titel 2"/>
          <p:cNvSpPr>
            <a:spLocks noGrp="1"/>
          </p:cNvSpPr>
          <p:nvPr>
            <p:ph type="title"/>
          </p:nvPr>
        </p:nvSpPr>
        <p:spPr/>
        <p:txBody>
          <a:bodyPr>
            <a:normAutofit fontScale="90000"/>
          </a:bodyPr>
          <a:lstStyle/>
          <a:p>
            <a:r>
              <a:rPr lang="de-DE" dirty="0" smtClean="0"/>
              <a:t>Weitere Therapiemöglichkeiten					[1]</a:t>
            </a:r>
            <a:endParaRPr lang="de-DE" dirty="0"/>
          </a:p>
        </p:txBody>
      </p:sp>
    </p:spTree>
    <p:extLst>
      <p:ext uri="{BB962C8B-B14F-4D97-AF65-F5344CB8AC3E}">
        <p14:creationId xmlns:p14="http://schemas.microsoft.com/office/powerpoint/2010/main" val="2058889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2564904"/>
            <a:ext cx="7408333" cy="3600400"/>
          </a:xfrm>
        </p:spPr>
        <p:txBody>
          <a:bodyPr>
            <a:noAutofit/>
          </a:bodyPr>
          <a:lstStyle/>
          <a:p>
            <a:pPr marL="0" indent="0" fontAlgn="base">
              <a:buNone/>
            </a:pPr>
            <a:r>
              <a:rPr lang="de-DE" sz="1800" dirty="0"/>
              <a:t>Suchen Sie bei Bedarf rechtzeitig einen Arzt auf</a:t>
            </a:r>
            <a:r>
              <a:rPr lang="de-DE" sz="1800" dirty="0" smtClean="0"/>
              <a:t>.</a:t>
            </a:r>
          </a:p>
          <a:p>
            <a:pPr marL="0" indent="0" fontAlgn="base">
              <a:buNone/>
            </a:pPr>
            <a:r>
              <a:rPr lang="de-DE" sz="1800" dirty="0" smtClean="0"/>
              <a:t>Denn </a:t>
            </a:r>
            <a:r>
              <a:rPr lang="de-DE" sz="1800" dirty="0"/>
              <a:t>die Diagnose eines Burnouts ist genauso vielschichtig wie die ersten Anzeichen dieser Krankheit und ihr Verlauf</a:t>
            </a:r>
            <a:r>
              <a:rPr lang="de-DE" sz="1800" dirty="0" smtClean="0"/>
              <a:t>.</a:t>
            </a:r>
          </a:p>
          <a:p>
            <a:pPr marL="0" indent="0" fontAlgn="base">
              <a:buNone/>
            </a:pPr>
            <a:r>
              <a:rPr lang="de-DE" sz="1800" dirty="0" smtClean="0"/>
              <a:t>Jeder </a:t>
            </a:r>
            <a:r>
              <a:rPr lang="de-DE" sz="1800" dirty="0"/>
              <a:t>von uns meistert seinen Alltag anders</a:t>
            </a:r>
            <a:r>
              <a:rPr lang="de-DE" sz="1800" dirty="0" smtClean="0"/>
              <a:t>.</a:t>
            </a:r>
          </a:p>
          <a:p>
            <a:pPr marL="0" indent="0" fontAlgn="base">
              <a:buNone/>
            </a:pPr>
            <a:r>
              <a:rPr lang="de-DE" sz="1800" dirty="0" smtClean="0"/>
              <a:t>Ebenso </a:t>
            </a:r>
            <a:r>
              <a:rPr lang="de-DE" sz="1800" dirty="0"/>
              <a:t>fließend verläuft daher auch die Grenze zwischen den ganz „normalen“ Belastungssymptomen und dem Beginn einer Depression bzw. eines Burnouts</a:t>
            </a:r>
            <a:r>
              <a:rPr lang="de-DE" sz="1800" dirty="0" smtClean="0"/>
              <a:t>.</a:t>
            </a:r>
          </a:p>
          <a:p>
            <a:pPr marL="0" indent="0" fontAlgn="base">
              <a:buNone/>
            </a:pPr>
            <a:r>
              <a:rPr lang="de-DE" sz="1800" dirty="0" smtClean="0"/>
              <a:t>Die </a:t>
            </a:r>
            <a:r>
              <a:rPr lang="de-DE" sz="1800" dirty="0"/>
              <a:t>Bestimmung ist also ein sehr schmaler Grat und erfordert professionelles Fingerspitzengefühl</a:t>
            </a:r>
            <a:r>
              <a:rPr lang="de-DE" sz="1800" dirty="0" smtClean="0"/>
              <a:t>.</a:t>
            </a:r>
          </a:p>
          <a:p>
            <a:pPr marL="0" indent="0" fontAlgn="base">
              <a:buNone/>
            </a:pPr>
            <a:r>
              <a:rPr lang="de-DE" sz="1800" dirty="0" smtClean="0"/>
              <a:t>Scheuen </a:t>
            </a:r>
            <a:r>
              <a:rPr lang="de-DE" sz="1800" dirty="0"/>
              <a:t>Sie sich daher nicht, frühzeitig kompetente Hilfe anzunehmen</a:t>
            </a:r>
            <a:r>
              <a:rPr lang="de-DE" sz="1800" dirty="0" smtClean="0"/>
              <a:t>.</a:t>
            </a:r>
          </a:p>
          <a:p>
            <a:pPr marL="0" indent="0" fontAlgn="base">
              <a:buNone/>
            </a:pPr>
            <a:r>
              <a:rPr lang="de-DE" sz="1800" dirty="0" smtClean="0"/>
              <a:t>Das </a:t>
            </a:r>
            <a:r>
              <a:rPr lang="de-DE" sz="1800" dirty="0"/>
              <a:t>Thema Burnout ist heute beileibe kein Tabu mehr!</a:t>
            </a:r>
          </a:p>
          <a:p>
            <a:pPr marL="0" indent="0" fontAlgn="base">
              <a:buNone/>
            </a:pPr>
            <a:endParaRPr lang="de-DE" sz="1800" dirty="0"/>
          </a:p>
          <a:p>
            <a:pPr marL="0" indent="0" fontAlgn="base">
              <a:buNone/>
            </a:pPr>
            <a:endParaRPr lang="de-DE" sz="1800" dirty="0"/>
          </a:p>
          <a:p>
            <a:pPr marL="0" indent="0">
              <a:buNone/>
            </a:pPr>
            <a:r>
              <a:rPr lang="de-DE" sz="1800" dirty="0" smtClean="0"/>
              <a:t>	</a:t>
            </a:r>
          </a:p>
        </p:txBody>
      </p:sp>
      <p:sp>
        <p:nvSpPr>
          <p:cNvPr id="3" name="Titel 2"/>
          <p:cNvSpPr>
            <a:spLocks noGrp="1"/>
          </p:cNvSpPr>
          <p:nvPr>
            <p:ph type="title"/>
          </p:nvPr>
        </p:nvSpPr>
        <p:spPr/>
        <p:txBody>
          <a:bodyPr>
            <a:normAutofit fontScale="90000"/>
          </a:bodyPr>
          <a:lstStyle/>
          <a:p>
            <a:r>
              <a:rPr lang="de-DE" dirty="0" smtClean="0"/>
              <a:t>Weitere Therapiemöglichkeiten					[2]</a:t>
            </a:r>
            <a:endParaRPr lang="de-DE" dirty="0"/>
          </a:p>
        </p:txBody>
      </p:sp>
    </p:spTree>
    <p:extLst>
      <p:ext uri="{BB962C8B-B14F-4D97-AF65-F5344CB8AC3E}">
        <p14:creationId xmlns:p14="http://schemas.microsoft.com/office/powerpoint/2010/main" val="2259349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3140968"/>
            <a:ext cx="7408333" cy="3024336"/>
          </a:xfrm>
        </p:spPr>
        <p:txBody>
          <a:bodyPr>
            <a:noAutofit/>
          </a:bodyPr>
          <a:lstStyle/>
          <a:p>
            <a:pPr marL="0" indent="0" fontAlgn="base">
              <a:buNone/>
            </a:pPr>
            <a:r>
              <a:rPr lang="de-DE" sz="1800" dirty="0" smtClean="0"/>
              <a:t>Scheuen </a:t>
            </a:r>
            <a:r>
              <a:rPr lang="de-DE" sz="1800" dirty="0"/>
              <a:t>Sie sich daher nicht, frühzeitig kompetente Hilfe anzunehmen</a:t>
            </a:r>
            <a:r>
              <a:rPr lang="de-DE" sz="1800" dirty="0" smtClean="0"/>
              <a:t>.</a:t>
            </a:r>
          </a:p>
          <a:p>
            <a:pPr marL="0" indent="0" fontAlgn="base">
              <a:buNone/>
            </a:pPr>
            <a:r>
              <a:rPr lang="de-DE" sz="1800" dirty="0" smtClean="0"/>
              <a:t>Das </a:t>
            </a:r>
            <a:r>
              <a:rPr lang="de-DE" sz="1800" dirty="0"/>
              <a:t>Thema Burnout ist heute beileibe kein Tabu mehr</a:t>
            </a:r>
            <a:r>
              <a:rPr lang="de-DE" sz="1800" dirty="0" smtClean="0"/>
              <a:t>!</a:t>
            </a:r>
            <a:endParaRPr lang="de-DE" sz="1800" dirty="0"/>
          </a:p>
          <a:p>
            <a:pPr marL="0" indent="0" fontAlgn="base">
              <a:buNone/>
            </a:pPr>
            <a:r>
              <a:rPr lang="de-DE" sz="1800" dirty="0"/>
              <a:t>Testen Sie auch mal bekannte Entspannungstechniken wie Yoga, Autogenes Training nach Jacobson oder Progressive </a:t>
            </a:r>
            <a:r>
              <a:rPr lang="de-DE" sz="1800" dirty="0" smtClean="0"/>
              <a:t>Muskelentspannung.</a:t>
            </a:r>
          </a:p>
          <a:p>
            <a:pPr marL="0" indent="0" fontAlgn="base">
              <a:buNone/>
            </a:pPr>
            <a:r>
              <a:rPr lang="de-DE" sz="1800" dirty="0" smtClean="0"/>
              <a:t>Erkundigen </a:t>
            </a:r>
            <a:r>
              <a:rPr lang="de-DE" sz="1800" dirty="0"/>
              <a:t>Sie sich bei Ihrem Hausarzt, der ortsansässigen Volkshochschule oder Ihrer Krankenkasse</a:t>
            </a:r>
            <a:r>
              <a:rPr lang="de-DE" sz="1800" dirty="0" smtClean="0"/>
              <a:t>.</a:t>
            </a:r>
          </a:p>
          <a:p>
            <a:pPr marL="0" indent="0" fontAlgn="base">
              <a:buNone/>
            </a:pPr>
            <a:r>
              <a:rPr lang="de-DE" sz="1800" dirty="0" smtClean="0"/>
              <a:t>Sicher </a:t>
            </a:r>
            <a:r>
              <a:rPr lang="de-DE" sz="1800" dirty="0"/>
              <a:t>werden auch in Ihrer Nähe professionelle Kurse angeboten.</a:t>
            </a:r>
          </a:p>
          <a:p>
            <a:pPr marL="0" indent="0" fontAlgn="base">
              <a:buNone/>
            </a:pPr>
            <a:endParaRPr lang="de-DE" sz="1800" dirty="0"/>
          </a:p>
          <a:p>
            <a:pPr marL="0" indent="0">
              <a:buNone/>
            </a:pPr>
            <a:r>
              <a:rPr lang="de-DE" sz="1800" dirty="0" smtClean="0"/>
              <a:t>	</a:t>
            </a:r>
          </a:p>
        </p:txBody>
      </p:sp>
      <p:sp>
        <p:nvSpPr>
          <p:cNvPr id="3" name="Titel 2"/>
          <p:cNvSpPr>
            <a:spLocks noGrp="1"/>
          </p:cNvSpPr>
          <p:nvPr>
            <p:ph type="title"/>
          </p:nvPr>
        </p:nvSpPr>
        <p:spPr/>
        <p:txBody>
          <a:bodyPr>
            <a:normAutofit fontScale="90000"/>
          </a:bodyPr>
          <a:lstStyle/>
          <a:p>
            <a:r>
              <a:rPr lang="de-DE" dirty="0" smtClean="0"/>
              <a:t>Weitere Therapiemöglichkeiten					[3]</a:t>
            </a:r>
            <a:endParaRPr lang="de-DE" dirty="0"/>
          </a:p>
        </p:txBody>
      </p:sp>
    </p:spTree>
    <p:extLst>
      <p:ext uri="{BB962C8B-B14F-4D97-AF65-F5344CB8AC3E}">
        <p14:creationId xmlns:p14="http://schemas.microsoft.com/office/powerpoint/2010/main" val="1314868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2636912"/>
            <a:ext cx="7408333" cy="3633267"/>
          </a:xfrm>
        </p:spPr>
        <p:txBody>
          <a:bodyPr>
            <a:noAutofit/>
          </a:bodyPr>
          <a:lstStyle/>
          <a:p>
            <a:pPr marL="0" indent="0">
              <a:buNone/>
            </a:pPr>
            <a:r>
              <a:rPr lang="de-DE" sz="1800" dirty="0"/>
              <a:t>Das Burnout-Syndrom ist heute in aller Munde</a:t>
            </a:r>
            <a:r>
              <a:rPr lang="de-DE" sz="1800" dirty="0" smtClean="0"/>
              <a:t>.</a:t>
            </a:r>
          </a:p>
          <a:p>
            <a:pPr marL="0" indent="0">
              <a:buNone/>
            </a:pPr>
            <a:r>
              <a:rPr lang="de-DE" sz="1800" dirty="0" smtClean="0"/>
              <a:t>Fast </a:t>
            </a:r>
            <a:r>
              <a:rPr lang="de-DE" sz="1800" dirty="0"/>
              <a:t>jeder hat bereits davon gehört oder kennt vielleicht sogar in seinem Umfeld den ein oder anderen Menschen, der darunter leidet</a:t>
            </a:r>
            <a:r>
              <a:rPr lang="de-DE" sz="1800" dirty="0" smtClean="0"/>
              <a:t>.</a:t>
            </a:r>
          </a:p>
          <a:p>
            <a:pPr marL="0" indent="0">
              <a:buNone/>
            </a:pPr>
            <a:r>
              <a:rPr lang="de-DE" sz="1800" dirty="0" smtClean="0"/>
              <a:t>Wörtlich </a:t>
            </a:r>
            <a:r>
              <a:rPr lang="de-DE" sz="1800" dirty="0"/>
              <a:t>übersetzt bedeutet der Begriff soviel wie ausgebrannt sein</a:t>
            </a:r>
            <a:r>
              <a:rPr lang="de-DE" sz="1800" dirty="0" smtClean="0"/>
              <a:t>.</a:t>
            </a:r>
          </a:p>
          <a:p>
            <a:pPr marL="0" indent="0">
              <a:buNone/>
            </a:pPr>
            <a:r>
              <a:rPr lang="de-DE" sz="1800" dirty="0" smtClean="0"/>
              <a:t>Genauso </a:t>
            </a:r>
            <a:r>
              <a:rPr lang="de-DE" sz="1800" dirty="0"/>
              <a:t>fühlen sich die Betroffenen und sind am Ende kaum mehr in der Lage, ihren Alltag zu bewältigen</a:t>
            </a:r>
            <a:r>
              <a:rPr lang="de-DE" sz="1800" dirty="0" smtClean="0"/>
              <a:t>.</a:t>
            </a:r>
          </a:p>
          <a:p>
            <a:pPr marL="0" indent="0">
              <a:buNone/>
            </a:pPr>
            <a:r>
              <a:rPr lang="de-DE" sz="1800" dirty="0" smtClean="0"/>
              <a:t>Der </a:t>
            </a:r>
            <a:r>
              <a:rPr lang="de-DE" sz="1800" dirty="0"/>
              <a:t>Psychologe und Psychoanalytiker Herbert J. Freudenberger hat diese Vokabel schon im Jahr 1974 erwähnt</a:t>
            </a:r>
            <a:r>
              <a:rPr lang="de-DE" sz="1800" dirty="0" smtClean="0"/>
              <a:t>.</a:t>
            </a:r>
          </a:p>
          <a:p>
            <a:pPr marL="0" indent="0">
              <a:buNone/>
            </a:pPr>
            <a:r>
              <a:rPr lang="de-DE" sz="1800" dirty="0" smtClean="0"/>
              <a:t>Im </a:t>
            </a:r>
            <a:r>
              <a:rPr lang="de-DE" sz="1800" dirty="0"/>
              <a:t>Zuge eines wissenschaftlichen Artikels beschrieb er die Folgen von Überforderung sowie dem Gefühl emotionaler Erschöpfung und sprach erstmals konkret von Burnout.</a:t>
            </a:r>
          </a:p>
        </p:txBody>
      </p:sp>
      <p:sp>
        <p:nvSpPr>
          <p:cNvPr id="3" name="Titel 2"/>
          <p:cNvSpPr>
            <a:spLocks noGrp="1"/>
          </p:cNvSpPr>
          <p:nvPr>
            <p:ph type="title"/>
          </p:nvPr>
        </p:nvSpPr>
        <p:spPr/>
        <p:txBody>
          <a:bodyPr>
            <a:normAutofit fontScale="90000"/>
          </a:bodyPr>
          <a:lstStyle/>
          <a:p>
            <a:r>
              <a:rPr lang="de-DE" dirty="0" smtClean="0"/>
              <a:t>Das Burnout-Syndrom – Volkskrankheit unserer Zeit</a:t>
            </a:r>
            <a:endParaRPr lang="de-DE" dirty="0"/>
          </a:p>
        </p:txBody>
      </p:sp>
    </p:spTree>
    <p:extLst>
      <p:ext uri="{BB962C8B-B14F-4D97-AF65-F5344CB8AC3E}">
        <p14:creationId xmlns:p14="http://schemas.microsoft.com/office/powerpoint/2010/main" val="3006077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2996953"/>
            <a:ext cx="7408333" cy="3168352"/>
          </a:xfrm>
        </p:spPr>
        <p:txBody>
          <a:bodyPr>
            <a:noAutofit/>
          </a:bodyPr>
          <a:lstStyle/>
          <a:p>
            <a:pPr marL="0" indent="0">
              <a:buNone/>
            </a:pPr>
            <a:r>
              <a:rPr lang="de-DE" sz="1800" dirty="0"/>
              <a:t>Betroffen sind vor allem Menschen zwischen 30 und 50 Jahren – einem Alter, in dem wir mitten im Leben stehen und Tag für Tag Beruf sowie privates Umfeld miteinander in Einklang bringen müssen</a:t>
            </a:r>
            <a:r>
              <a:rPr lang="de-DE" sz="1800" dirty="0" smtClean="0"/>
              <a:t>.</a:t>
            </a:r>
          </a:p>
          <a:p>
            <a:pPr marL="0" indent="0">
              <a:buNone/>
            </a:pPr>
            <a:r>
              <a:rPr lang="de-DE" sz="1800" dirty="0" smtClean="0"/>
              <a:t>Ob </a:t>
            </a:r>
            <a:r>
              <a:rPr lang="de-DE" sz="1800" dirty="0"/>
              <a:t>Leistungsdruck im Job, Probleme in der Partnerschaft oder familiäre Aufgaben – jeder von uns kennt das Gefühl, wenn einem alles über den Kopf zu wachsen droht</a:t>
            </a:r>
            <a:r>
              <a:rPr lang="de-DE" sz="1800" dirty="0" smtClean="0"/>
              <a:t>.</a:t>
            </a:r>
          </a:p>
          <a:p>
            <a:pPr marL="0" indent="0">
              <a:buNone/>
            </a:pPr>
            <a:r>
              <a:rPr lang="de-DE" sz="1800" dirty="0" smtClean="0"/>
              <a:t>Die </a:t>
            </a:r>
            <a:r>
              <a:rPr lang="de-DE" sz="1800" dirty="0"/>
              <a:t>oft zitierte Work-Life-Balance ist meist mehr Theorie als Praxis</a:t>
            </a:r>
            <a:r>
              <a:rPr lang="de-DE" sz="1800" dirty="0" smtClean="0"/>
              <a:t>.</a:t>
            </a:r>
          </a:p>
        </p:txBody>
      </p:sp>
      <p:sp>
        <p:nvSpPr>
          <p:cNvPr id="3" name="Titel 2"/>
          <p:cNvSpPr>
            <a:spLocks noGrp="1"/>
          </p:cNvSpPr>
          <p:nvPr>
            <p:ph type="title"/>
          </p:nvPr>
        </p:nvSpPr>
        <p:spPr/>
        <p:txBody>
          <a:bodyPr>
            <a:normAutofit fontScale="90000"/>
          </a:bodyPr>
          <a:lstStyle/>
          <a:p>
            <a:r>
              <a:rPr lang="de-DE" dirty="0" smtClean="0"/>
              <a:t>Auslöser und Symptome</a:t>
            </a:r>
            <a:br>
              <a:rPr lang="de-DE" dirty="0" smtClean="0"/>
            </a:br>
            <a:r>
              <a:rPr lang="de-DE" dirty="0" smtClean="0"/>
              <a:t>von Burnout		[1]</a:t>
            </a:r>
            <a:endParaRPr lang="de-DE" dirty="0"/>
          </a:p>
        </p:txBody>
      </p:sp>
    </p:spTree>
    <p:extLst>
      <p:ext uri="{BB962C8B-B14F-4D97-AF65-F5344CB8AC3E}">
        <p14:creationId xmlns:p14="http://schemas.microsoft.com/office/powerpoint/2010/main" val="2953195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3212975"/>
            <a:ext cx="7408333" cy="2952329"/>
          </a:xfrm>
        </p:spPr>
        <p:txBody>
          <a:bodyPr>
            <a:noAutofit/>
          </a:bodyPr>
          <a:lstStyle/>
          <a:p>
            <a:pPr marL="0" indent="0">
              <a:buNone/>
            </a:pPr>
            <a:r>
              <a:rPr lang="de-DE" sz="1800" dirty="0"/>
              <a:t>Denn gerade der Anspruch ständiger Erreichbarkeit ist eine typische Begleiterscheinung unserer digitalen Zeit.</a:t>
            </a:r>
          </a:p>
          <a:p>
            <a:pPr marL="0" indent="0">
              <a:buNone/>
            </a:pPr>
            <a:r>
              <a:rPr lang="de-DE" sz="1800" dirty="0"/>
              <a:t>Sie bewirkt bei genauer Betrachtung jedoch eher zusätzlichen Druck als echte Flexibilität.</a:t>
            </a:r>
          </a:p>
          <a:p>
            <a:pPr marL="0" indent="0">
              <a:buNone/>
            </a:pPr>
            <a:r>
              <a:rPr lang="de-DE" sz="1800" dirty="0"/>
              <a:t>Genau solche Auslöser sowie Stress und Überforderung sind im Kern auch die Ursachen für Burnout</a:t>
            </a:r>
            <a:r>
              <a:rPr lang="de-DE" sz="1800" dirty="0" smtClean="0"/>
              <a:t>.</a:t>
            </a:r>
            <a:endParaRPr lang="de-DE" sz="1800" dirty="0"/>
          </a:p>
          <a:p>
            <a:pPr marL="0" indent="0">
              <a:buNone/>
            </a:pPr>
            <a:endParaRPr lang="de-DE" sz="1800" dirty="0" smtClean="0"/>
          </a:p>
        </p:txBody>
      </p:sp>
      <p:sp>
        <p:nvSpPr>
          <p:cNvPr id="3" name="Titel 2"/>
          <p:cNvSpPr>
            <a:spLocks noGrp="1"/>
          </p:cNvSpPr>
          <p:nvPr>
            <p:ph type="title"/>
          </p:nvPr>
        </p:nvSpPr>
        <p:spPr/>
        <p:txBody>
          <a:bodyPr>
            <a:normAutofit fontScale="90000"/>
          </a:bodyPr>
          <a:lstStyle/>
          <a:p>
            <a:r>
              <a:rPr lang="de-DE" dirty="0" smtClean="0"/>
              <a:t>Auslöser und Symptome</a:t>
            </a:r>
            <a:br>
              <a:rPr lang="de-DE" dirty="0" smtClean="0"/>
            </a:br>
            <a:r>
              <a:rPr lang="de-DE" dirty="0" smtClean="0"/>
              <a:t>von Burnout		[2]</a:t>
            </a:r>
            <a:endParaRPr lang="de-DE" dirty="0"/>
          </a:p>
        </p:txBody>
      </p:sp>
    </p:spTree>
    <p:extLst>
      <p:ext uri="{BB962C8B-B14F-4D97-AF65-F5344CB8AC3E}">
        <p14:creationId xmlns:p14="http://schemas.microsoft.com/office/powerpoint/2010/main" val="2530639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2852936"/>
            <a:ext cx="7408333" cy="3384376"/>
          </a:xfrm>
        </p:spPr>
        <p:txBody>
          <a:bodyPr>
            <a:noAutofit/>
          </a:bodyPr>
          <a:lstStyle/>
          <a:p>
            <a:pPr marL="0" indent="0" fontAlgn="base">
              <a:buNone/>
            </a:pPr>
            <a:r>
              <a:rPr lang="de-DE" sz="1800" dirty="0"/>
              <a:t>Burnout geht mit zahlreichen körperlichen, seelischen und psychosomatischen Symptomen einher – beispielsweise chronischer Müdigkeit, Reizbarkeit oder sogar Aggression</a:t>
            </a:r>
            <a:r>
              <a:rPr lang="de-DE" sz="1800" dirty="0" smtClean="0"/>
              <a:t>.</a:t>
            </a:r>
          </a:p>
          <a:p>
            <a:pPr marL="0" indent="0" fontAlgn="base">
              <a:buNone/>
            </a:pPr>
            <a:r>
              <a:rPr lang="de-DE" sz="1800" dirty="0" smtClean="0"/>
              <a:t>Wir </a:t>
            </a:r>
            <a:r>
              <a:rPr lang="de-DE" sz="1800" dirty="0"/>
              <a:t>verspüren Stimmungsschwankungen, zunehmende Ungeduld und Ärger über uns selbst, innere Unruhe und Nervosität</a:t>
            </a:r>
            <a:r>
              <a:rPr lang="de-DE" sz="1800" dirty="0" smtClean="0"/>
              <a:t>.</a:t>
            </a:r>
          </a:p>
          <a:p>
            <a:pPr marL="0" indent="0" fontAlgn="base">
              <a:buNone/>
            </a:pPr>
            <a:r>
              <a:rPr lang="de-DE" sz="1800" dirty="0" smtClean="0"/>
              <a:t>Auch </a:t>
            </a:r>
            <a:r>
              <a:rPr lang="de-DE" sz="1800" dirty="0"/>
              <a:t>unser Körper reagiert mit Anzeichen wie Kopfschmerzen, Herz-Kreislauf-Erkrankungen, Magen-Darm-Beschwerden oder Schlafstörungen</a:t>
            </a:r>
            <a:r>
              <a:rPr lang="de-DE" sz="1800" dirty="0" smtClean="0"/>
              <a:t>.</a:t>
            </a:r>
            <a:r>
              <a:rPr lang="de-DE" sz="1800" dirty="0"/>
              <a:t> </a:t>
            </a:r>
          </a:p>
          <a:p>
            <a:pPr marL="0" indent="0" fontAlgn="base">
              <a:buNone/>
            </a:pPr>
            <a:r>
              <a:rPr lang="de-DE" sz="1800" dirty="0"/>
              <a:t>Doch warum entwickelt nicht jeder von uns angesichts von alltäglicher Anspannung zwingend ein Burnout-Syndrom?</a:t>
            </a:r>
          </a:p>
          <a:p>
            <a:pPr marL="0" indent="0">
              <a:buNone/>
            </a:pPr>
            <a:endParaRPr lang="de-DE" sz="1800" dirty="0"/>
          </a:p>
          <a:p>
            <a:pPr marL="0" indent="0">
              <a:buNone/>
            </a:pPr>
            <a:endParaRPr lang="de-DE" sz="1800" dirty="0" smtClean="0"/>
          </a:p>
        </p:txBody>
      </p:sp>
      <p:sp>
        <p:nvSpPr>
          <p:cNvPr id="3" name="Titel 2"/>
          <p:cNvSpPr>
            <a:spLocks noGrp="1"/>
          </p:cNvSpPr>
          <p:nvPr>
            <p:ph type="title"/>
          </p:nvPr>
        </p:nvSpPr>
        <p:spPr/>
        <p:txBody>
          <a:bodyPr>
            <a:normAutofit fontScale="90000"/>
          </a:bodyPr>
          <a:lstStyle/>
          <a:p>
            <a:r>
              <a:rPr lang="de-DE" dirty="0" smtClean="0"/>
              <a:t>Auslöser und Symptome</a:t>
            </a:r>
            <a:br>
              <a:rPr lang="de-DE" dirty="0" smtClean="0"/>
            </a:br>
            <a:r>
              <a:rPr lang="de-DE" dirty="0" smtClean="0"/>
              <a:t>von Burnout		[3]</a:t>
            </a:r>
            <a:endParaRPr lang="de-DE" dirty="0"/>
          </a:p>
        </p:txBody>
      </p:sp>
    </p:spTree>
    <p:extLst>
      <p:ext uri="{BB962C8B-B14F-4D97-AF65-F5344CB8AC3E}">
        <p14:creationId xmlns:p14="http://schemas.microsoft.com/office/powerpoint/2010/main" val="3088088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2564904"/>
            <a:ext cx="7408333" cy="3672408"/>
          </a:xfrm>
        </p:spPr>
        <p:txBody>
          <a:bodyPr>
            <a:noAutofit/>
          </a:bodyPr>
          <a:lstStyle/>
          <a:p>
            <a:pPr marL="0" indent="0" fontAlgn="base">
              <a:buNone/>
            </a:pPr>
            <a:r>
              <a:rPr lang="de-DE" sz="1800" dirty="0"/>
              <a:t>Die Antwort liegt auf der Hand: Burnout kann im Prinzip jeden treffen</a:t>
            </a:r>
            <a:r>
              <a:rPr lang="de-DE" sz="1800" dirty="0" smtClean="0"/>
              <a:t>.</a:t>
            </a:r>
          </a:p>
          <a:p>
            <a:pPr marL="0" indent="0" fontAlgn="base">
              <a:buNone/>
            </a:pPr>
            <a:r>
              <a:rPr lang="de-DE" sz="1800" dirty="0" smtClean="0"/>
              <a:t>Doch </a:t>
            </a:r>
            <a:r>
              <a:rPr lang="de-DE" sz="1800" dirty="0"/>
              <a:t>entscheidend sind vor allem unser Charakter und unsere Persönlichkeit</a:t>
            </a:r>
            <a:r>
              <a:rPr lang="de-DE" sz="1800" dirty="0" smtClean="0"/>
              <a:t>.</a:t>
            </a:r>
          </a:p>
          <a:p>
            <a:pPr marL="0" indent="0" fontAlgn="base">
              <a:buNone/>
            </a:pPr>
            <a:r>
              <a:rPr lang="de-DE" sz="1800" dirty="0" smtClean="0"/>
              <a:t>Menschen </a:t>
            </a:r>
            <a:r>
              <a:rPr lang="de-DE" sz="1800" dirty="0"/>
              <a:t>gehen mit den Herausforderungen ihres Alltags sehr unterschiedlich um</a:t>
            </a:r>
            <a:r>
              <a:rPr lang="de-DE" sz="1800" dirty="0" smtClean="0"/>
              <a:t>.</a:t>
            </a:r>
          </a:p>
          <a:p>
            <a:pPr marL="0" indent="0" fontAlgn="base">
              <a:buNone/>
            </a:pPr>
            <a:r>
              <a:rPr lang="de-DE" sz="1800" dirty="0" smtClean="0"/>
              <a:t>Der </a:t>
            </a:r>
            <a:r>
              <a:rPr lang="de-DE" sz="1800" dirty="0"/>
              <a:t>eine begegnet ihnen vergleichsweise nüchtern, der andere reagiert darauf hingegen wesentlich sensibler</a:t>
            </a:r>
            <a:r>
              <a:rPr lang="de-DE" sz="1800" dirty="0" smtClean="0"/>
              <a:t>.</a:t>
            </a:r>
          </a:p>
          <a:p>
            <a:pPr marL="0" indent="0" fontAlgn="base">
              <a:buNone/>
            </a:pPr>
            <a:r>
              <a:rPr lang="de-DE" sz="1800" dirty="0" smtClean="0"/>
              <a:t>Wir </a:t>
            </a:r>
            <a:r>
              <a:rPr lang="de-DE" sz="1800" dirty="0"/>
              <a:t>alle haben auch sehr verschiedene Strategien, dem allgegenwärtigen Stress aktiv zu begegnen und Erlebnisse seelisch zu verarbeiten</a:t>
            </a:r>
            <a:r>
              <a:rPr lang="de-DE" sz="1800" dirty="0" smtClean="0"/>
              <a:t>.</a:t>
            </a:r>
          </a:p>
          <a:p>
            <a:pPr marL="0" indent="0" fontAlgn="base">
              <a:buNone/>
            </a:pPr>
            <a:r>
              <a:rPr lang="de-DE" sz="1800" dirty="0" smtClean="0"/>
              <a:t>Erfahrungsgemäß </a:t>
            </a:r>
            <a:r>
              <a:rPr lang="de-DE" sz="1800" dirty="0"/>
              <a:t>neigen vor allem solche Menschen zu Burnout, die vom Naturell her besonders engagiert und stets bestrebt sind, ihr Bestes zu geben.</a:t>
            </a:r>
          </a:p>
          <a:p>
            <a:pPr marL="0" indent="0">
              <a:buNone/>
            </a:pPr>
            <a:endParaRPr lang="de-DE" sz="1800" dirty="0"/>
          </a:p>
          <a:p>
            <a:pPr marL="0" indent="0">
              <a:buNone/>
            </a:pPr>
            <a:endParaRPr lang="de-DE" sz="1800" dirty="0" smtClean="0"/>
          </a:p>
        </p:txBody>
      </p:sp>
      <p:sp>
        <p:nvSpPr>
          <p:cNvPr id="3" name="Titel 2"/>
          <p:cNvSpPr>
            <a:spLocks noGrp="1"/>
          </p:cNvSpPr>
          <p:nvPr>
            <p:ph type="title"/>
          </p:nvPr>
        </p:nvSpPr>
        <p:spPr/>
        <p:txBody>
          <a:bodyPr>
            <a:normAutofit fontScale="90000"/>
          </a:bodyPr>
          <a:lstStyle/>
          <a:p>
            <a:r>
              <a:rPr lang="de-DE" dirty="0" smtClean="0"/>
              <a:t>Burnout auch eine Frage der Persönlichkeit</a:t>
            </a:r>
            <a:endParaRPr lang="de-DE" dirty="0"/>
          </a:p>
        </p:txBody>
      </p:sp>
    </p:spTree>
    <p:extLst>
      <p:ext uri="{BB962C8B-B14F-4D97-AF65-F5344CB8AC3E}">
        <p14:creationId xmlns:p14="http://schemas.microsoft.com/office/powerpoint/2010/main" val="3397990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3212976"/>
            <a:ext cx="7408333" cy="3024336"/>
          </a:xfrm>
        </p:spPr>
        <p:txBody>
          <a:bodyPr>
            <a:noAutofit/>
          </a:bodyPr>
          <a:lstStyle/>
          <a:p>
            <a:pPr marL="0" indent="0" fontAlgn="base">
              <a:buNone/>
            </a:pPr>
            <a:r>
              <a:rPr lang="de-DE" sz="1800" dirty="0"/>
              <a:t>Grundsätzlich entsteht ein Burnout-Syndrom nicht von heute auf </a:t>
            </a:r>
            <a:r>
              <a:rPr lang="de-DE" sz="1800" dirty="0" smtClean="0"/>
              <a:t>morgen.</a:t>
            </a:r>
          </a:p>
          <a:p>
            <a:pPr marL="0" indent="0" fontAlgn="base">
              <a:buNone/>
            </a:pPr>
            <a:r>
              <a:rPr lang="de-DE" sz="1800" dirty="0" smtClean="0"/>
              <a:t>Es </a:t>
            </a:r>
            <a:r>
              <a:rPr lang="de-DE" sz="1800" dirty="0"/>
              <a:t>ist vielmehr ein allmählicher Prozess, den Experten in mehrere Phasen einteilen</a:t>
            </a:r>
            <a:r>
              <a:rPr lang="de-DE" sz="1800" dirty="0" smtClean="0"/>
              <a:t>.</a:t>
            </a:r>
          </a:p>
          <a:p>
            <a:pPr marL="0" indent="0" fontAlgn="base">
              <a:buNone/>
            </a:pPr>
            <a:endParaRPr lang="de-DE" sz="1800" dirty="0" smtClean="0"/>
          </a:p>
          <a:p>
            <a:pPr marL="0" indent="0" fontAlgn="base">
              <a:buNone/>
            </a:pPr>
            <a:endParaRPr lang="de-DE" sz="1800" dirty="0"/>
          </a:p>
          <a:p>
            <a:pPr marL="0" indent="0" fontAlgn="base">
              <a:buNone/>
            </a:pPr>
            <a:r>
              <a:rPr lang="de-DE" sz="1600" dirty="0" smtClean="0"/>
              <a:t>Weitere Literatur:</a:t>
            </a:r>
            <a:br>
              <a:rPr lang="de-DE" sz="1600" dirty="0" smtClean="0"/>
            </a:br>
            <a:r>
              <a:rPr lang="en-US" sz="1600" dirty="0" err="1" smtClean="0"/>
              <a:t>Edelwich</a:t>
            </a:r>
            <a:r>
              <a:rPr lang="en-US" sz="1600" dirty="0" smtClean="0"/>
              <a:t> J., </a:t>
            </a:r>
            <a:r>
              <a:rPr lang="en-US" sz="1600" dirty="0"/>
              <a:t>Brodsky A. Burn-Out: Stages of Disillusionment in the Helping Professions. Human Sciences Press, New York, 1980</a:t>
            </a:r>
            <a:r>
              <a:rPr lang="en-US" sz="1600" dirty="0" smtClean="0"/>
              <a:t>.</a:t>
            </a:r>
            <a:endParaRPr lang="de-DE" sz="1600" dirty="0"/>
          </a:p>
          <a:p>
            <a:pPr marL="0" indent="0">
              <a:buNone/>
            </a:pPr>
            <a:r>
              <a:rPr lang="de-DE" sz="1800" dirty="0"/>
              <a:t/>
            </a:r>
            <a:br>
              <a:rPr lang="de-DE" sz="1800" dirty="0"/>
            </a:br>
            <a:endParaRPr lang="de-DE" sz="1800" dirty="0"/>
          </a:p>
          <a:p>
            <a:pPr marL="0" indent="0">
              <a:buNone/>
            </a:pPr>
            <a:endParaRPr lang="de-DE" sz="1800" dirty="0" smtClean="0"/>
          </a:p>
        </p:txBody>
      </p:sp>
      <p:sp>
        <p:nvSpPr>
          <p:cNvPr id="3" name="Titel 2"/>
          <p:cNvSpPr>
            <a:spLocks noGrp="1"/>
          </p:cNvSpPr>
          <p:nvPr>
            <p:ph type="title"/>
          </p:nvPr>
        </p:nvSpPr>
        <p:spPr/>
        <p:txBody>
          <a:bodyPr>
            <a:normAutofit/>
          </a:bodyPr>
          <a:lstStyle/>
          <a:p>
            <a:r>
              <a:rPr lang="de-DE" dirty="0" smtClean="0"/>
              <a:t>Entwicklung von Burnout</a:t>
            </a:r>
            <a:endParaRPr lang="de-DE" dirty="0"/>
          </a:p>
        </p:txBody>
      </p:sp>
    </p:spTree>
    <p:extLst>
      <p:ext uri="{BB962C8B-B14F-4D97-AF65-F5344CB8AC3E}">
        <p14:creationId xmlns:p14="http://schemas.microsoft.com/office/powerpoint/2010/main" val="303969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99592" y="3284984"/>
            <a:ext cx="7408333" cy="2232248"/>
          </a:xfrm>
        </p:spPr>
        <p:txBody>
          <a:bodyPr>
            <a:noAutofit/>
          </a:bodyPr>
          <a:lstStyle/>
          <a:p>
            <a:pPr marL="0" indent="0">
              <a:buNone/>
            </a:pPr>
            <a:r>
              <a:rPr lang="de-DE" sz="1800" dirty="0" smtClean="0"/>
              <a:t>Phase 1:	Enthusiasmus zu Beginn</a:t>
            </a:r>
          </a:p>
          <a:p>
            <a:pPr marL="0" indent="0">
              <a:buNone/>
            </a:pPr>
            <a:r>
              <a:rPr lang="de-DE" sz="1800" dirty="0" smtClean="0"/>
              <a:t>Phase 2:	Stagnation</a:t>
            </a:r>
          </a:p>
          <a:p>
            <a:pPr marL="0" indent="0">
              <a:buNone/>
            </a:pPr>
            <a:r>
              <a:rPr lang="de-DE" sz="1800" dirty="0" smtClean="0"/>
              <a:t>Phase 3:	Frustration</a:t>
            </a:r>
          </a:p>
          <a:p>
            <a:pPr marL="0" indent="0">
              <a:buNone/>
            </a:pPr>
            <a:r>
              <a:rPr lang="de-DE" sz="1800" dirty="0" smtClean="0"/>
              <a:t>Phase 4:	Apathie	</a:t>
            </a:r>
          </a:p>
        </p:txBody>
      </p:sp>
      <p:sp>
        <p:nvSpPr>
          <p:cNvPr id="3" name="Titel 2"/>
          <p:cNvSpPr>
            <a:spLocks noGrp="1"/>
          </p:cNvSpPr>
          <p:nvPr>
            <p:ph type="title"/>
          </p:nvPr>
        </p:nvSpPr>
        <p:spPr/>
        <p:txBody>
          <a:bodyPr>
            <a:normAutofit/>
          </a:bodyPr>
          <a:lstStyle/>
          <a:p>
            <a:r>
              <a:rPr lang="de-DE" dirty="0" smtClean="0"/>
              <a:t>Das Vier-Phasen-Modell</a:t>
            </a:r>
            <a:endParaRPr lang="de-DE" dirty="0"/>
          </a:p>
        </p:txBody>
      </p:sp>
    </p:spTree>
    <p:extLst>
      <p:ext uri="{BB962C8B-B14F-4D97-AF65-F5344CB8AC3E}">
        <p14:creationId xmlns:p14="http://schemas.microsoft.com/office/powerpoint/2010/main" val="2359847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67833" y="2924944"/>
            <a:ext cx="7408333" cy="2952328"/>
          </a:xfrm>
        </p:spPr>
        <p:txBody>
          <a:bodyPr>
            <a:noAutofit/>
          </a:bodyPr>
          <a:lstStyle/>
          <a:p>
            <a:pPr marL="0" indent="0">
              <a:buNone/>
            </a:pPr>
            <a:r>
              <a:rPr lang="de-DE" sz="1800" dirty="0"/>
              <a:t>Man geht an die Aufgaben des Tages mit ganzem Einsatz</a:t>
            </a:r>
            <a:r>
              <a:rPr lang="de-DE" sz="1800" dirty="0" smtClean="0"/>
              <a:t>.</a:t>
            </a:r>
          </a:p>
          <a:p>
            <a:pPr marL="0" indent="0">
              <a:buNone/>
            </a:pPr>
            <a:r>
              <a:rPr lang="de-DE" sz="1800" dirty="0" smtClean="0"/>
              <a:t>Man </a:t>
            </a:r>
            <a:r>
              <a:rPr lang="de-DE" sz="1800" dirty="0"/>
              <a:t>möchte etwas bewegen – ganz gleich, ob im beruflichen oder privaten Bereich</a:t>
            </a:r>
            <a:r>
              <a:rPr lang="de-DE" sz="1800" dirty="0" smtClean="0"/>
              <a:t>.</a:t>
            </a:r>
          </a:p>
          <a:p>
            <a:pPr marL="0" indent="0">
              <a:buNone/>
            </a:pPr>
            <a:r>
              <a:rPr lang="de-DE" sz="1800" dirty="0" smtClean="0"/>
              <a:t>Dazu </a:t>
            </a:r>
            <a:r>
              <a:rPr lang="de-DE" sz="1800" dirty="0"/>
              <a:t>steckt man sich sehr hohe Ziele und ist sogar bereit, eigene Bedürfnisse </a:t>
            </a:r>
            <a:r>
              <a:rPr lang="de-DE" sz="1800" dirty="0" smtClean="0"/>
              <a:t>hintenan zu stellen</a:t>
            </a:r>
            <a:r>
              <a:rPr lang="de-DE" sz="1800" dirty="0" smtClean="0"/>
              <a:t>.</a:t>
            </a:r>
          </a:p>
          <a:p>
            <a:pPr marL="0" indent="0">
              <a:buNone/>
            </a:pPr>
            <a:r>
              <a:rPr lang="de-DE" sz="1800" dirty="0" smtClean="0"/>
              <a:t>Bleiben </a:t>
            </a:r>
            <a:r>
              <a:rPr lang="de-DE" sz="1800" dirty="0"/>
              <a:t>in der Folge jedoch ein Erfolgserlebnis oder positives Feedback des Umfelds aus, verspürt man irgendwann Unzufriedenheit. Verständlich</a:t>
            </a:r>
            <a:r>
              <a:rPr lang="de-DE" sz="1800" dirty="0" smtClean="0"/>
              <a:t>!</a:t>
            </a:r>
          </a:p>
          <a:p>
            <a:pPr marL="0" indent="0">
              <a:buNone/>
            </a:pPr>
            <a:r>
              <a:rPr lang="de-DE" sz="1800" dirty="0" smtClean="0"/>
              <a:t>Das </a:t>
            </a:r>
            <a:r>
              <a:rPr lang="de-DE" sz="1800" dirty="0"/>
              <a:t>eigene Selbstwertgefühl ist schließlich eng gekoppelt mit dem Wunsch nach Bestätigung und Wertschätzung.</a:t>
            </a:r>
            <a:r>
              <a:rPr lang="de-DE" sz="1800" dirty="0" smtClean="0"/>
              <a:t>	</a:t>
            </a:r>
          </a:p>
        </p:txBody>
      </p:sp>
      <p:sp>
        <p:nvSpPr>
          <p:cNvPr id="3" name="Titel 2"/>
          <p:cNvSpPr>
            <a:spLocks noGrp="1"/>
          </p:cNvSpPr>
          <p:nvPr>
            <p:ph type="title"/>
          </p:nvPr>
        </p:nvSpPr>
        <p:spPr>
          <a:xfrm>
            <a:off x="457200" y="304064"/>
            <a:ext cx="8229600" cy="1252728"/>
          </a:xfrm>
        </p:spPr>
        <p:txBody>
          <a:bodyPr>
            <a:normAutofit fontScale="90000"/>
          </a:bodyPr>
          <a:lstStyle/>
          <a:p>
            <a:r>
              <a:rPr lang="de-DE" dirty="0" smtClean="0"/>
              <a:t>Phase 1:	Enthusiasmus zu Beginn</a:t>
            </a:r>
            <a:endParaRPr lang="de-DE" dirty="0"/>
          </a:p>
        </p:txBody>
      </p:sp>
    </p:spTree>
    <p:extLst>
      <p:ext uri="{BB962C8B-B14F-4D97-AF65-F5344CB8AC3E}">
        <p14:creationId xmlns:p14="http://schemas.microsoft.com/office/powerpoint/2010/main" val="9555276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ellenform">
  <a:themeElements>
    <a:clrScheme name="Wellen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ellen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ellen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1460</Words>
  <Application>Microsoft Office PowerPoint</Application>
  <PresentationFormat>Bildschirmpräsentation (4:3)</PresentationFormat>
  <Paragraphs>134</Paragraphs>
  <Slides>19</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19</vt:i4>
      </vt:variant>
    </vt:vector>
  </HeadingPairs>
  <TitlesOfParts>
    <vt:vector size="22" baseType="lpstr">
      <vt:lpstr>Candara</vt:lpstr>
      <vt:lpstr>Symbol</vt:lpstr>
      <vt:lpstr>Wellenform</vt:lpstr>
      <vt:lpstr>Burnout-Syndrom</vt:lpstr>
      <vt:lpstr>Das Burnout-Syndrom – Volkskrankheit unserer Zeit</vt:lpstr>
      <vt:lpstr>Auslöser und Symptome von Burnout  [1]</vt:lpstr>
      <vt:lpstr>Auslöser und Symptome von Burnout  [2]</vt:lpstr>
      <vt:lpstr>Auslöser und Symptome von Burnout  [3]</vt:lpstr>
      <vt:lpstr>Burnout auch eine Frage der Persönlichkeit</vt:lpstr>
      <vt:lpstr>Entwicklung von Burnout</vt:lpstr>
      <vt:lpstr>Das Vier-Phasen-Modell</vt:lpstr>
      <vt:lpstr>Phase 1: Enthusiasmus zu Beginn</vt:lpstr>
      <vt:lpstr>Phase 2: Stagnation</vt:lpstr>
      <vt:lpstr>Phase 3: Frustration [1]</vt:lpstr>
      <vt:lpstr>Phase 3: Frustration [2]</vt:lpstr>
      <vt:lpstr>Phase 4: Apathie</vt:lpstr>
      <vt:lpstr>Wie kann man Burnout behandeln?      [1]</vt:lpstr>
      <vt:lpstr>Wie kann man Burnout behandeln?      [2]</vt:lpstr>
      <vt:lpstr>Wie kann man Burnout behandeln?      [3]</vt:lpstr>
      <vt:lpstr>Weitere Therapiemöglichkeiten     [1]</vt:lpstr>
      <vt:lpstr>Weitere Therapiemöglichkeiten     [2]</vt:lpstr>
      <vt:lpstr>Weitere Therapiemöglichkeiten     [3]</vt:lpstr>
    </vt:vector>
  </TitlesOfParts>
  <Company>Universität Passau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Deeskalierender Umgang mit Bedrohungssituationen</dc:title>
  <dc:creator>Ich</dc:creator>
  <cp:lastModifiedBy>Scheungraber, Ingrid</cp:lastModifiedBy>
  <cp:revision>213</cp:revision>
  <cp:lastPrinted>2017-09-11T11:39:34Z</cp:lastPrinted>
  <dcterms:created xsi:type="dcterms:W3CDTF">2017-07-25T12:41:07Z</dcterms:created>
  <dcterms:modified xsi:type="dcterms:W3CDTF">2020-05-13T10:18:29Z</dcterms:modified>
</cp:coreProperties>
</file>