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86" r:id="rId4"/>
    <p:sldId id="265" r:id="rId5"/>
    <p:sldId id="287" r:id="rId6"/>
    <p:sldId id="288" r:id="rId7"/>
    <p:sldId id="289" r:id="rId8"/>
    <p:sldId id="290" r:id="rId9"/>
    <p:sldId id="291" r:id="rId10"/>
    <p:sldId id="292" r:id="rId11"/>
    <p:sldId id="293" r:id="rId12"/>
    <p:sldId id="294" r:id="rId13"/>
    <p:sldId id="295" r:id="rId14"/>
    <p:sldId id="296" r:id="rId15"/>
    <p:sldId id="297" r:id="rId16"/>
    <p:sldId id="300" r:id="rId17"/>
    <p:sldId id="298" r:id="rId18"/>
    <p:sldId id="299" r:id="rId19"/>
  </p:sldIdLst>
  <p:sldSz cx="9144000" cy="6858000" type="screen4x3"/>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47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de-DE" smtClean="0"/>
              <a:t>Titelmasterformat durch Klicken bearbeiten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332ECA01-8911-4B23-8205-20F9995AC75D}" type="datetimeFigureOut">
              <a:rPr lang="de-DE" smtClean="0"/>
              <a:t>15.01.2020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32ECA01-8911-4B23-8205-20F9995AC75D}" type="datetimeFigureOut">
              <a:rPr lang="de-DE" smtClean="0"/>
              <a:t>15.01.2020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332ECA01-8911-4B23-8205-20F9995AC75D}" type="datetimeFigureOut">
              <a:rPr lang="de-DE" smtClean="0"/>
              <a:t>15.01.2020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332ECA01-8911-4B23-8205-20F9995AC75D}" type="datetimeFigureOut">
              <a:rPr lang="de-DE" smtClean="0"/>
              <a:t>15.01.2020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
        <p:nvSpPr>
          <p:cNvPr id="7" name="Title 6"/>
          <p:cNvSpPr>
            <a:spLocks noGrp="1"/>
          </p:cNvSpPr>
          <p:nvPr>
            <p:ph type="title"/>
          </p:nvPr>
        </p:nvSpPr>
        <p:spPr/>
        <p:txBody>
          <a:bodyPr/>
          <a:lstStyle/>
          <a:p>
            <a:r>
              <a:rPr lang="de-DE" smtClean="0"/>
              <a:t>Titelmasterformat durch Klicken bearbeiten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32ECA01-8911-4B23-8205-20F9995AC75D}" type="datetimeFigureOut">
              <a:rPr lang="de-DE" smtClean="0"/>
              <a:t>15.01.2020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5" name="Date Placeholder 4"/>
          <p:cNvSpPr>
            <a:spLocks noGrp="1"/>
          </p:cNvSpPr>
          <p:nvPr>
            <p:ph type="dt" sz="half" idx="10"/>
          </p:nvPr>
        </p:nvSpPr>
        <p:spPr/>
        <p:txBody>
          <a:bodyPr/>
          <a:lstStyle/>
          <a:p>
            <a:fld id="{332ECA01-8911-4B23-8205-20F9995AC75D}" type="datetimeFigureOut">
              <a:rPr lang="de-DE" smtClean="0"/>
              <a:t>15.01.2020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2CC1574-C35C-4BF5-8AF8-7357951A4B35}" type="slidenum">
              <a:rPr lang="de-DE" smtClean="0"/>
              <a:t>‹Nr.›</a:t>
            </a:fld>
            <a:endParaRPr lang="de-DE"/>
          </a:p>
        </p:txBody>
      </p:sp>
      <p:sp>
        <p:nvSpPr>
          <p:cNvPr id="9" name="Content Placeholder 8"/>
          <p:cNvSpPr>
            <a:spLocks noGrp="1"/>
          </p:cNvSpPr>
          <p:nvPr>
            <p:ph sz="quarter" idx="13"/>
          </p:nvPr>
        </p:nvSpPr>
        <p:spPr>
          <a:xfrm>
            <a:off x="676655" y="2679192"/>
            <a:ext cx="3822192" cy="34472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332ECA01-8911-4B23-8205-20F9995AC75D}" type="datetimeFigureOut">
              <a:rPr lang="de-DE" smtClean="0"/>
              <a:t>15.01.2020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fld id="{332ECA01-8911-4B23-8205-20F9995AC75D}" type="datetimeFigureOut">
              <a:rPr lang="de-DE" smtClean="0"/>
              <a:t>15.01.2020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332ECA01-8911-4B23-8205-20F9995AC75D}" type="datetimeFigureOut">
              <a:rPr lang="de-DE" smtClean="0"/>
              <a:t>15.01.2020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2CC1574-C35C-4BF5-8AF8-7357951A4B35}"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32ECA01-8911-4B23-8205-20F9995AC75D}" type="datetimeFigureOut">
              <a:rPr lang="de-DE" smtClean="0"/>
              <a:t>15.01.2020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2CC1574-C35C-4BF5-8AF8-7357951A4B35}" type="slidenum">
              <a:rPr lang="de-DE" smtClean="0"/>
              <a:t>‹Nr.›</a:t>
            </a:fld>
            <a:endParaRPr lang="de-D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de-DE" smtClean="0"/>
              <a:t>Titelmasterformat durch Klicken bearbeiten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332ECA01-8911-4B23-8205-20F9995AC75D}" type="datetimeFigureOut">
              <a:rPr lang="de-DE" smtClean="0"/>
              <a:t>15.01.2020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2CC1574-C35C-4BF5-8AF8-7357951A4B35}" type="slidenum">
              <a:rPr lang="de-DE" smtClean="0"/>
              <a:t>‹Nr.›</a:t>
            </a:fld>
            <a:endParaRPr lang="de-D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332ECA01-8911-4B23-8205-20F9995AC75D}" type="datetimeFigureOut">
              <a:rPr lang="de-DE" smtClean="0"/>
              <a:t>15.01.2020</a:t>
            </a:fld>
            <a:endParaRPr lang="de-D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de-D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2CC1574-C35C-4BF5-8AF8-7357951A4B35}" type="slidenum">
              <a:rPr lang="de-DE" smtClean="0"/>
              <a:t>‹Nr.›</a:t>
            </a:fld>
            <a:endParaRPr lang="de-D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908720"/>
            <a:ext cx="7772400" cy="1584176"/>
          </a:xfrm>
        </p:spPr>
        <p:txBody>
          <a:bodyPr>
            <a:noAutofit/>
          </a:bodyPr>
          <a:lstStyle/>
          <a:p>
            <a:r>
              <a:rPr lang="de-DE" sz="4800" dirty="0" smtClean="0"/>
              <a:t>Gesetzesänderungen</a:t>
            </a:r>
            <a:br>
              <a:rPr lang="de-DE" sz="4800" dirty="0" smtClean="0"/>
            </a:br>
            <a:r>
              <a:rPr lang="de-DE" sz="4800" dirty="0" smtClean="0"/>
              <a:t>und neue Gesetze 2020</a:t>
            </a:r>
            <a:endParaRPr lang="de-DE" sz="4800" dirty="0"/>
          </a:p>
        </p:txBody>
      </p:sp>
      <p:sp>
        <p:nvSpPr>
          <p:cNvPr id="3" name="Untertitel 2"/>
          <p:cNvSpPr>
            <a:spLocks noGrp="1"/>
          </p:cNvSpPr>
          <p:nvPr>
            <p:ph type="subTitle" idx="1"/>
          </p:nvPr>
        </p:nvSpPr>
        <p:spPr>
          <a:xfrm>
            <a:off x="611560" y="4221088"/>
            <a:ext cx="7992888" cy="1656184"/>
          </a:xfrm>
        </p:spPr>
        <p:txBody>
          <a:bodyPr>
            <a:normAutofit fontScale="55000" lnSpcReduction="20000"/>
          </a:bodyPr>
          <a:lstStyle/>
          <a:p>
            <a:endParaRPr lang="de-DE" sz="1800" dirty="0" smtClean="0"/>
          </a:p>
          <a:p>
            <a:r>
              <a:rPr lang="de-DE" sz="2400" dirty="0" smtClean="0"/>
              <a:t/>
            </a:r>
            <a:br>
              <a:rPr lang="de-DE" sz="2400" dirty="0" smtClean="0"/>
            </a:br>
            <a:r>
              <a:rPr lang="de-DE" sz="3600" dirty="0" err="1" smtClean="0"/>
              <a:t>SePa</a:t>
            </a:r>
            <a:r>
              <a:rPr lang="de-DE" sz="3600" dirty="0" smtClean="0"/>
              <a:t>-Sekretärinnen-Netzwerk der Universität Passau		</a:t>
            </a:r>
          </a:p>
          <a:p>
            <a:r>
              <a:rPr lang="de-DE" sz="3600" dirty="0" smtClean="0"/>
              <a:t>Workshop am 11. Februar 2020		</a:t>
            </a:r>
            <a:endParaRPr lang="de-DE" sz="3600" dirty="0"/>
          </a:p>
          <a:p>
            <a:endParaRPr lang="de-DE" sz="1800" dirty="0" smtClean="0"/>
          </a:p>
          <a:p>
            <a:endParaRPr lang="de-DE" sz="2000" dirty="0" smtClean="0"/>
          </a:p>
          <a:p>
            <a:endParaRPr lang="de-DE" sz="2000" dirty="0"/>
          </a:p>
          <a:p>
            <a:pPr algn="l"/>
            <a:r>
              <a:rPr lang="de-DE" sz="2000" dirty="0" smtClean="0"/>
              <a:t>			</a:t>
            </a:r>
            <a:endParaRPr lang="de-DE" sz="2000" dirty="0"/>
          </a:p>
        </p:txBody>
      </p:sp>
      <p:pic>
        <p:nvPicPr>
          <p:cNvPr id="4" name="Bild 2"/>
          <p:cNvPicPr/>
          <p:nvPr/>
        </p:nvPicPr>
        <p:blipFill>
          <a:blip r:embed="rId2">
            <a:extLst>
              <a:ext uri="{28A0092B-C50C-407E-A947-70E740481C1C}">
                <a14:useLocalDpi xmlns:a14="http://schemas.microsoft.com/office/drawing/2010/main" val="0"/>
              </a:ext>
            </a:extLst>
          </a:blip>
          <a:srcRect/>
          <a:stretch>
            <a:fillRect/>
          </a:stretch>
        </p:blipFill>
        <p:spPr bwMode="auto">
          <a:xfrm rot="2846852">
            <a:off x="6969417" y="4161698"/>
            <a:ext cx="1333013" cy="1620737"/>
          </a:xfrm>
          <a:prstGeom prst="rect">
            <a:avLst/>
          </a:prstGeom>
          <a:noFill/>
          <a:ln>
            <a:noFill/>
          </a:ln>
          <a:effectLst/>
        </p:spPr>
      </p:pic>
    </p:spTree>
    <p:extLst>
      <p:ext uri="{BB962C8B-B14F-4D97-AF65-F5344CB8AC3E}">
        <p14:creationId xmlns:p14="http://schemas.microsoft.com/office/powerpoint/2010/main" val="3347668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fontScale="90000"/>
          </a:bodyPr>
          <a:lstStyle/>
          <a:p>
            <a:r>
              <a:rPr lang="de-DE" sz="3600" dirty="0" smtClean="0"/>
              <a:t>Gesetzesänderungen und neue Gesetze</a:t>
            </a:r>
            <a:br>
              <a:rPr lang="de-DE" sz="3600" dirty="0" smtClean="0"/>
            </a:br>
            <a:r>
              <a:rPr lang="de-DE" sz="3600" dirty="0" smtClean="0"/>
              <a:t>für Familien (II)</a:t>
            </a:r>
            <a:endParaRPr lang="de-DE" sz="3600" dirty="0"/>
          </a:p>
        </p:txBody>
      </p:sp>
      <p:sp>
        <p:nvSpPr>
          <p:cNvPr id="3" name="Inhaltsplatzhalter 2"/>
          <p:cNvSpPr>
            <a:spLocks noGrp="1"/>
          </p:cNvSpPr>
          <p:nvPr>
            <p:ph sz="quarter" idx="13"/>
          </p:nvPr>
        </p:nvSpPr>
        <p:spPr>
          <a:xfrm>
            <a:off x="457200" y="2636912"/>
            <a:ext cx="8219256" cy="3384376"/>
          </a:xfrm>
        </p:spPr>
        <p:txBody>
          <a:bodyPr>
            <a:normAutofit/>
          </a:bodyPr>
          <a:lstStyle/>
          <a:p>
            <a:pPr marL="514350" indent="-514350">
              <a:buFont typeface="+mj-lt"/>
              <a:buAutoNum type="arabicPeriod"/>
            </a:pPr>
            <a:r>
              <a:rPr lang="de-DE" dirty="0" smtClean="0"/>
              <a:t>Einkommensgrenze für </a:t>
            </a:r>
            <a:r>
              <a:rPr lang="de-DE" b="1" dirty="0" smtClean="0"/>
              <a:t>Elternunterhalt</a:t>
            </a:r>
            <a:r>
              <a:rPr lang="de-DE" sz="1800" b="1" dirty="0" smtClean="0"/>
              <a:t/>
            </a:r>
            <a:br>
              <a:rPr lang="de-DE" sz="1800" b="1" dirty="0" smtClean="0"/>
            </a:br>
            <a:r>
              <a:rPr lang="de-DE" sz="1800" dirty="0" smtClean="0"/>
              <a:t>Konnten Pflegebedürftige die Kosten für ihre Pflege nicht selbst aufbringen, mussten bislang erwachsene Angehörige bezahlen. Das Angehörigen-Entlastungsgesetz setzt ab 2020 eine Grenze: Erst, wenn die Kinder von Pflegebedürftigen mehr als 100.000 € pro Jahr verdienen, dürfen Sozialhilfeträger auf ihren Verdienst zugreifen.</a:t>
            </a:r>
            <a:br>
              <a:rPr lang="de-DE" sz="1800" dirty="0" smtClean="0"/>
            </a:br>
            <a:r>
              <a:rPr lang="de-DE" sz="1800" dirty="0" smtClean="0"/>
              <a:t/>
            </a:r>
            <a:br>
              <a:rPr lang="de-DE" sz="1800" dirty="0" smtClean="0"/>
            </a:br>
            <a:r>
              <a:rPr lang="de-DE" sz="1800" dirty="0" smtClean="0"/>
              <a:t>Umgekehrt gilt diese Einkommensgrenze auch für Eltern von volljährigen pflegebedürftigen Kindern.</a:t>
            </a:r>
            <a:br>
              <a:rPr lang="de-DE" sz="1800" dirty="0" smtClean="0"/>
            </a:br>
            <a:r>
              <a:rPr lang="de-DE" sz="1800" dirty="0" smtClean="0"/>
              <a:t/>
            </a:r>
            <a:br>
              <a:rPr lang="de-DE" sz="1800" dirty="0" smtClean="0"/>
            </a:br>
            <a:endParaRPr lang="de-DE" sz="1800" b="1" dirty="0" smtClean="0"/>
          </a:p>
          <a:p>
            <a:pPr marL="514350" indent="-514350">
              <a:buFont typeface="+mj-lt"/>
              <a:buAutoNum type="arabicPeriod"/>
            </a:pPr>
            <a:endParaRPr lang="de-DE" sz="1800" b="1" dirty="0" smtClean="0"/>
          </a:p>
          <a:p>
            <a:pPr marL="514350" indent="-514350">
              <a:buFont typeface="+mj-lt"/>
              <a:buAutoNum type="arabicPeriod"/>
            </a:pPr>
            <a:endParaRPr lang="de-DE" sz="1800" dirty="0" smtClean="0"/>
          </a:p>
          <a:p>
            <a:pPr marL="0" indent="0">
              <a:buNone/>
            </a:pPr>
            <a:endParaRPr lang="de-DE" sz="19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774108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fontScale="90000"/>
          </a:bodyPr>
          <a:lstStyle/>
          <a:p>
            <a:r>
              <a:rPr lang="de-DE" sz="3600" dirty="0" smtClean="0"/>
              <a:t>Gesetzesänderungen und neue Gesetze</a:t>
            </a:r>
            <a:br>
              <a:rPr lang="de-DE" sz="3600" dirty="0" smtClean="0"/>
            </a:br>
            <a:r>
              <a:rPr lang="de-DE" sz="3600" dirty="0" smtClean="0"/>
              <a:t>für Rentner</a:t>
            </a:r>
            <a:endParaRPr lang="de-DE" sz="3600" dirty="0"/>
          </a:p>
        </p:txBody>
      </p:sp>
      <p:sp>
        <p:nvSpPr>
          <p:cNvPr id="3" name="Inhaltsplatzhalter 2"/>
          <p:cNvSpPr>
            <a:spLocks noGrp="1"/>
          </p:cNvSpPr>
          <p:nvPr>
            <p:ph sz="quarter" idx="13"/>
          </p:nvPr>
        </p:nvSpPr>
        <p:spPr>
          <a:xfrm>
            <a:off x="457200" y="2132856"/>
            <a:ext cx="8219256" cy="3888432"/>
          </a:xfrm>
        </p:spPr>
        <p:txBody>
          <a:bodyPr>
            <a:normAutofit fontScale="92500" lnSpcReduction="10000"/>
          </a:bodyPr>
          <a:lstStyle/>
          <a:p>
            <a:pPr marL="514350" indent="-514350">
              <a:buFont typeface="+mj-lt"/>
              <a:buAutoNum type="arabicPeriod"/>
            </a:pPr>
            <a:r>
              <a:rPr lang="de-DE" sz="2600" dirty="0" smtClean="0"/>
              <a:t>Höhere </a:t>
            </a:r>
            <a:r>
              <a:rPr lang="de-DE" sz="2600" b="1" dirty="0" smtClean="0"/>
              <a:t>Renten</a:t>
            </a:r>
            <a:r>
              <a:rPr lang="de-DE" sz="1800" b="1" dirty="0" smtClean="0"/>
              <a:t/>
            </a:r>
            <a:br>
              <a:rPr lang="de-DE" sz="1800" b="1" dirty="0" smtClean="0"/>
            </a:br>
            <a:r>
              <a:rPr lang="de-DE" sz="1900" dirty="0" smtClean="0"/>
              <a:t>Zum 1. Juli 2020 sollen die Renten wieder steigen – im Westen um 3,15 Prozent (im Osten um 3,92 Prozent).</a:t>
            </a:r>
            <a:br>
              <a:rPr lang="de-DE" sz="1900" dirty="0" smtClean="0"/>
            </a:br>
            <a:r>
              <a:rPr lang="de-DE" sz="1900" dirty="0" smtClean="0"/>
              <a:t>Die genaue Rentenanpassung entscheidet sich im Frühjahr 2020.</a:t>
            </a:r>
          </a:p>
          <a:p>
            <a:pPr marL="514350" indent="-514350">
              <a:buFont typeface="+mj-lt"/>
              <a:buAutoNum type="arabicPeriod"/>
            </a:pPr>
            <a:r>
              <a:rPr lang="de-DE" sz="2600" dirty="0" smtClean="0"/>
              <a:t>Betriebsrenten: </a:t>
            </a:r>
            <a:r>
              <a:rPr lang="de-DE" sz="2600" b="1" dirty="0" smtClean="0"/>
              <a:t>Freibetrag</a:t>
            </a:r>
            <a:r>
              <a:rPr lang="de-DE" sz="2600" dirty="0" smtClean="0"/>
              <a:t> für Krankenkassenbeiträge</a:t>
            </a:r>
            <a:br>
              <a:rPr lang="de-DE" sz="2600" dirty="0" smtClean="0"/>
            </a:br>
            <a:r>
              <a:rPr lang="de-DE" sz="1900" dirty="0" smtClean="0"/>
              <a:t>Betriebsrentner erhalten ab 01.01.2020 einen Freibetrag von 159,25 € (bisher 155,75 €), auf den sie keine Krankenkassenbeiträge zahlen müssen. Dieser Freibetrag wird jährlich angepasst. Liegt die Betriebsrente darüber, werden </a:t>
            </a:r>
            <a:r>
              <a:rPr lang="de-DE" sz="1900" b="1" dirty="0" smtClean="0"/>
              <a:t>nur auf den Differenzbetrag</a:t>
            </a:r>
            <a:r>
              <a:rPr lang="de-DE" sz="1900" dirty="0" smtClean="0"/>
              <a:t> Krankenkassenbeiträge fällig.</a:t>
            </a:r>
            <a:br>
              <a:rPr lang="de-DE" sz="1900" dirty="0" smtClean="0"/>
            </a:br>
            <a:r>
              <a:rPr lang="de-DE" sz="1800" dirty="0" smtClean="0"/>
              <a:t/>
            </a:r>
            <a:br>
              <a:rPr lang="de-DE" sz="1800" dirty="0" smtClean="0"/>
            </a:br>
            <a:r>
              <a:rPr lang="de-DE" sz="1900" dirty="0" smtClean="0"/>
              <a:t>Bislang galt: Wer mit seiner Betriebsrente unter dem Freibetrag lag, musste keine Krankenkassenbeiträge zahlen. Wer darüber lag, musste Beiträge für die gesamte Summe abführen.</a:t>
            </a:r>
            <a:br>
              <a:rPr lang="de-DE" sz="1900" dirty="0" smtClean="0"/>
            </a:br>
            <a:endParaRPr lang="de-DE" sz="1900" dirty="0" smtClean="0"/>
          </a:p>
          <a:p>
            <a:pPr marL="0" indent="0">
              <a:buNone/>
            </a:pPr>
            <a:endParaRPr lang="de-DE" sz="19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836029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a:bodyPr>
          <a:lstStyle/>
          <a:p>
            <a:r>
              <a:rPr lang="de-DE" sz="3600" dirty="0" smtClean="0"/>
              <a:t>Neue Regelungen für alle Bürger (I)</a:t>
            </a:r>
            <a:endParaRPr lang="de-DE" sz="3600" dirty="0"/>
          </a:p>
        </p:txBody>
      </p:sp>
      <p:sp>
        <p:nvSpPr>
          <p:cNvPr id="3" name="Inhaltsplatzhalter 2"/>
          <p:cNvSpPr>
            <a:spLocks noGrp="1"/>
          </p:cNvSpPr>
          <p:nvPr>
            <p:ph sz="quarter" idx="13"/>
          </p:nvPr>
        </p:nvSpPr>
        <p:spPr>
          <a:xfrm>
            <a:off x="457200" y="2348880"/>
            <a:ext cx="8219256" cy="3672408"/>
          </a:xfrm>
        </p:spPr>
        <p:txBody>
          <a:bodyPr>
            <a:normAutofit lnSpcReduction="10000"/>
          </a:bodyPr>
          <a:lstStyle/>
          <a:p>
            <a:pPr marL="514350" indent="-514350">
              <a:buFont typeface="+mj-lt"/>
              <a:buAutoNum type="arabicPeriod"/>
            </a:pPr>
            <a:r>
              <a:rPr lang="de-DE" dirty="0" smtClean="0"/>
              <a:t>Mehr </a:t>
            </a:r>
            <a:r>
              <a:rPr lang="de-DE" b="1" dirty="0" smtClean="0"/>
              <a:t>Wohngeld</a:t>
            </a:r>
            <a:br>
              <a:rPr lang="de-DE" b="1" dirty="0" smtClean="0"/>
            </a:br>
            <a:r>
              <a:rPr lang="de-DE" sz="1800" dirty="0" smtClean="0"/>
              <a:t>Ab 1. Januar 2020 steigt das Wohngeld, dessen Höhe sich nach Haushaltsgröße, Einkommen und Miete richtet. Zudem haben infolge der Wohngeldreform schätzungsweise 180.000 zusätzliche Haushalte Anspruch auf Wohngeld.</a:t>
            </a:r>
            <a:br>
              <a:rPr lang="de-DE" sz="1800" dirty="0" smtClean="0"/>
            </a:br>
            <a:r>
              <a:rPr lang="de-DE" sz="1800" dirty="0" smtClean="0"/>
              <a:t>Weitere Änderung: Die Höhe des </a:t>
            </a:r>
            <a:r>
              <a:rPr lang="de-DE" sz="1800" dirty="0" smtClean="0"/>
              <a:t>Wohngeldes </a:t>
            </a:r>
            <a:r>
              <a:rPr lang="de-DE" sz="1800" dirty="0" smtClean="0"/>
              <a:t>wird künftig alle zwei Jahre angepasst – je nachdem, wie sich Einkommen und Bestandsmieten entwickeln.</a:t>
            </a:r>
            <a:br>
              <a:rPr lang="de-DE" sz="1800" dirty="0" smtClean="0"/>
            </a:br>
            <a:r>
              <a:rPr lang="de-DE" sz="1800" dirty="0" smtClean="0"/>
              <a:t/>
            </a:r>
            <a:br>
              <a:rPr lang="de-DE" sz="1800" dirty="0" smtClean="0"/>
            </a:br>
            <a:r>
              <a:rPr lang="de-DE" sz="1800" dirty="0" smtClean="0"/>
              <a:t>Ab 2021 sollen Wohngeldempfänger zudem einen Heizkostenzuschuss bekommen, da durch die CO2-Bepreisung die Heizkosten voraussichtlich steigen (zusätzlich zum Wohngeld im Durchschnitt ca. 15 € pro Monat).</a:t>
            </a:r>
            <a:br>
              <a:rPr lang="de-DE" sz="1800" dirty="0" smtClean="0"/>
            </a:br>
            <a:r>
              <a:rPr lang="de-DE" sz="1800" dirty="0" smtClean="0"/>
              <a:t/>
            </a:r>
            <a:br>
              <a:rPr lang="de-DE" sz="1800" dirty="0" smtClean="0"/>
            </a:br>
            <a:endParaRPr lang="de-DE" sz="19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2424487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a:bodyPr>
          <a:lstStyle/>
          <a:p>
            <a:r>
              <a:rPr lang="de-DE" sz="3600" dirty="0" smtClean="0"/>
              <a:t>Neue Regelungen für alle Bürger (II)</a:t>
            </a:r>
            <a:endParaRPr lang="de-DE" sz="3600" dirty="0"/>
          </a:p>
        </p:txBody>
      </p:sp>
      <p:sp>
        <p:nvSpPr>
          <p:cNvPr id="3" name="Inhaltsplatzhalter 2"/>
          <p:cNvSpPr>
            <a:spLocks noGrp="1"/>
          </p:cNvSpPr>
          <p:nvPr>
            <p:ph sz="quarter" idx="13"/>
          </p:nvPr>
        </p:nvSpPr>
        <p:spPr>
          <a:xfrm>
            <a:off x="457200" y="2204864"/>
            <a:ext cx="8219256" cy="3960440"/>
          </a:xfrm>
        </p:spPr>
        <p:txBody>
          <a:bodyPr>
            <a:normAutofit fontScale="92500" lnSpcReduction="10000"/>
          </a:bodyPr>
          <a:lstStyle/>
          <a:p>
            <a:pPr marL="514350" indent="-514350">
              <a:buFont typeface="+mj-lt"/>
              <a:buAutoNum type="arabicPeriod"/>
            </a:pPr>
            <a:r>
              <a:rPr lang="de-DE" sz="2600" b="1" dirty="0" smtClean="0"/>
              <a:t>Bahnfahren</a:t>
            </a:r>
            <a:r>
              <a:rPr lang="de-DE" sz="2600" dirty="0" smtClean="0"/>
              <a:t> wird günstiger</a:t>
            </a:r>
            <a:r>
              <a:rPr lang="de-DE" b="1" dirty="0" smtClean="0"/>
              <a:t/>
            </a:r>
            <a:br>
              <a:rPr lang="de-DE" b="1" dirty="0" smtClean="0"/>
            </a:br>
            <a:r>
              <a:rPr lang="de-DE" sz="1900" dirty="0" smtClean="0"/>
              <a:t>Die Mehrwertsteuer für Fernreisen per Zug sinkt ab 2020 von 19% auf 7%. Die Bahn hat angekündigt, die Steuersenkung an die Kunden weiterzugeben.</a:t>
            </a:r>
          </a:p>
          <a:p>
            <a:pPr marL="514350" indent="-514350">
              <a:buFont typeface="+mj-lt"/>
              <a:buAutoNum type="arabicPeriod"/>
            </a:pPr>
            <a:r>
              <a:rPr lang="de-DE" sz="2600" b="1" dirty="0" smtClean="0"/>
              <a:t>Fliegen</a:t>
            </a:r>
            <a:r>
              <a:rPr lang="de-DE" sz="2600" dirty="0" smtClean="0"/>
              <a:t> wird teurer</a:t>
            </a:r>
            <a:r>
              <a:rPr lang="de-DE" sz="1800" dirty="0" smtClean="0"/>
              <a:t/>
            </a:r>
            <a:br>
              <a:rPr lang="de-DE" sz="1800" dirty="0" smtClean="0"/>
            </a:br>
            <a:r>
              <a:rPr lang="de-DE" sz="1900" dirty="0" smtClean="0"/>
              <a:t>Die Luftverkehrssteuer soll ab 1. April 2020 steigen. Für innereuropäische Ziele auf 13,03 € (+ 5,53 €), für mittlere Distanzen bis 6.000 Kilometer auf 33,01 €</a:t>
            </a:r>
            <a:br>
              <a:rPr lang="de-DE" sz="1900" dirty="0" smtClean="0"/>
            </a:br>
            <a:r>
              <a:rPr lang="de-DE" sz="1900" dirty="0" smtClean="0"/>
              <a:t>(+ 9,58 €) und für Fernflüge auf 59,43 € (+ 17,25 €).</a:t>
            </a:r>
            <a:br>
              <a:rPr lang="de-DE" sz="1900" dirty="0" smtClean="0"/>
            </a:br>
            <a:r>
              <a:rPr lang="de-DE" sz="1900" dirty="0" smtClean="0"/>
              <a:t>Mehr Infos siehe „Gesetz zur Änderung des Luftverkehrssteuergesetzes“.</a:t>
            </a:r>
          </a:p>
          <a:p>
            <a:pPr marL="514350" indent="-514350">
              <a:buFont typeface="+mj-lt"/>
              <a:buAutoNum type="arabicPeriod"/>
            </a:pPr>
            <a:r>
              <a:rPr lang="de-DE" sz="2600" dirty="0" smtClean="0"/>
              <a:t>Dienstreisen: Höhere </a:t>
            </a:r>
            <a:r>
              <a:rPr lang="de-DE" sz="2600" b="1" dirty="0" smtClean="0"/>
              <a:t>Verpflegungspauschalen</a:t>
            </a:r>
            <a:r>
              <a:rPr lang="de-DE" sz="1800" dirty="0" smtClean="0"/>
              <a:t/>
            </a:r>
            <a:br>
              <a:rPr lang="de-DE" sz="1800" dirty="0" smtClean="0"/>
            </a:br>
            <a:r>
              <a:rPr lang="de-DE" sz="1900" dirty="0" smtClean="0"/>
              <a:t>Wer dienstlich unterwegs ist, konnte bislang eine Verpflegungspauschale von 24 € pro Tag und 12 € für An- und Abreisetage sowie Tage ohne Übernachtung und mehr als acht Stunden steuerlich geltend machen. Diese Beträge steigen lt. „Jahressteuergesetz 2019“ in 2020 auf 28 € und 14 €.</a:t>
            </a:r>
            <a:br>
              <a:rPr lang="de-DE" sz="1900" dirty="0" smtClean="0"/>
            </a:br>
            <a:endParaRPr lang="de-DE" sz="19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2978780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a:bodyPr>
          <a:lstStyle/>
          <a:p>
            <a:r>
              <a:rPr lang="de-DE" sz="3600" dirty="0" smtClean="0"/>
              <a:t>Neue Regelungen für alle Bürger (III)</a:t>
            </a:r>
            <a:endParaRPr lang="de-DE" sz="3600" dirty="0"/>
          </a:p>
        </p:txBody>
      </p:sp>
      <p:sp>
        <p:nvSpPr>
          <p:cNvPr id="3" name="Inhaltsplatzhalter 2"/>
          <p:cNvSpPr>
            <a:spLocks noGrp="1"/>
          </p:cNvSpPr>
          <p:nvPr>
            <p:ph sz="quarter" idx="13"/>
          </p:nvPr>
        </p:nvSpPr>
        <p:spPr>
          <a:xfrm>
            <a:off x="457200" y="2204864"/>
            <a:ext cx="8219256" cy="3960440"/>
          </a:xfrm>
        </p:spPr>
        <p:txBody>
          <a:bodyPr>
            <a:normAutofit fontScale="92500" lnSpcReduction="10000"/>
          </a:bodyPr>
          <a:lstStyle/>
          <a:p>
            <a:pPr marL="514350" indent="-514350">
              <a:buFont typeface="+mj-lt"/>
              <a:buAutoNum type="arabicPeriod"/>
            </a:pPr>
            <a:r>
              <a:rPr lang="de-DE" sz="2600" dirty="0" smtClean="0"/>
              <a:t>Opfer von Gewalt: </a:t>
            </a:r>
            <a:r>
              <a:rPr lang="de-DE" sz="2600" b="1" dirty="0" smtClean="0"/>
              <a:t>Spurensicherung wird Kassenleistung</a:t>
            </a:r>
            <a:r>
              <a:rPr lang="de-DE" b="1" dirty="0" smtClean="0"/>
              <a:t/>
            </a:r>
            <a:br>
              <a:rPr lang="de-DE" b="1" dirty="0" smtClean="0"/>
            </a:br>
            <a:r>
              <a:rPr lang="de-DE" sz="1900" dirty="0" smtClean="0"/>
              <a:t>Für die vertrauliche Spurensicherung am Körper müssen Opfer von Missbrauch und sonstiger Gewalt ab 1. März 2020 nichts mehr zahlen.</a:t>
            </a:r>
            <a:br>
              <a:rPr lang="de-DE" sz="1900" dirty="0" smtClean="0"/>
            </a:br>
            <a:r>
              <a:rPr lang="de-DE" sz="1900" dirty="0" smtClean="0"/>
              <a:t>Auch Laboruntersuchungen (etwa um K.O.-Tropfen nachzuweisen) sind von da an eine Kassenleistung.</a:t>
            </a:r>
          </a:p>
          <a:p>
            <a:pPr marL="514350" indent="-514350">
              <a:buFont typeface="+mj-lt"/>
              <a:buAutoNum type="arabicPeriod"/>
            </a:pPr>
            <a:r>
              <a:rPr lang="de-DE" sz="2600" dirty="0" smtClean="0"/>
              <a:t>Opfer von Gewalt: </a:t>
            </a:r>
            <a:r>
              <a:rPr lang="de-DE" sz="2600" b="1" dirty="0" smtClean="0"/>
              <a:t>Mehr Hilfe</a:t>
            </a:r>
            <a:r>
              <a:rPr lang="de-DE" sz="1800" dirty="0" smtClean="0"/>
              <a:t/>
            </a:r>
            <a:br>
              <a:rPr lang="de-DE" sz="1800" dirty="0" smtClean="0"/>
            </a:br>
            <a:r>
              <a:rPr lang="de-DE" sz="1900" dirty="0" smtClean="0"/>
              <a:t>Menschen, die Opfer einer Gewalttat geworden sind, sollen rascher und besser entschädigt werden – unter anderem durch schnellere Behandlungen in Trauma-Ambulanzen.</a:t>
            </a:r>
            <a:br>
              <a:rPr lang="de-DE" sz="1900" dirty="0" smtClean="0"/>
            </a:br>
            <a:r>
              <a:rPr lang="de-DE" sz="1900" dirty="0" smtClean="0"/>
              <a:t>Die meisten Regelungen treten erst Anfang 2024 in Kraft, einige greifen aber schon rückwirkend zum 1. Juli 2018. Dazu gehört etwa die Erhöhung der Waisenrente für Hinterbliebene sowie </a:t>
            </a:r>
            <a:r>
              <a:rPr lang="de-DE" sz="1900" dirty="0" smtClean="0"/>
              <a:t>die </a:t>
            </a:r>
            <a:r>
              <a:rPr lang="de-DE" sz="1900" dirty="0" smtClean="0"/>
              <a:t>zu übernehmenden Bestattungskosten. Dies gilt sowohl für inländische als auch für </a:t>
            </a:r>
            <a:r>
              <a:rPr lang="de-DE" sz="1900" dirty="0" smtClean="0"/>
              <a:t>ausländische </a:t>
            </a:r>
            <a:r>
              <a:rPr lang="de-DE" sz="1900" dirty="0" smtClean="0"/>
              <a:t>Opfer</a:t>
            </a:r>
            <a:r>
              <a:rPr lang="de-DE" sz="1900" dirty="0" smtClean="0"/>
              <a:t>.</a:t>
            </a:r>
            <a:endParaRPr lang="de-DE" sz="1900" dirty="0" smtClean="0"/>
          </a:p>
          <a:p>
            <a:pPr marL="0" indent="0">
              <a:buNone/>
            </a:pPr>
            <a:endParaRPr lang="de-DE" dirty="0"/>
          </a:p>
        </p:txBody>
      </p:sp>
    </p:spTree>
    <p:extLst>
      <p:ext uri="{BB962C8B-B14F-4D97-AF65-F5344CB8AC3E}">
        <p14:creationId xmlns:p14="http://schemas.microsoft.com/office/powerpoint/2010/main" val="698089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a:bodyPr>
          <a:lstStyle/>
          <a:p>
            <a:r>
              <a:rPr lang="de-DE" sz="3600" dirty="0" smtClean="0"/>
              <a:t>Neue Regelungen für alle Bürger (IV)</a:t>
            </a:r>
            <a:endParaRPr lang="de-DE" sz="3600" dirty="0"/>
          </a:p>
        </p:txBody>
      </p:sp>
      <p:sp>
        <p:nvSpPr>
          <p:cNvPr id="3" name="Inhaltsplatzhalter 2"/>
          <p:cNvSpPr>
            <a:spLocks noGrp="1"/>
          </p:cNvSpPr>
          <p:nvPr>
            <p:ph sz="quarter" idx="13"/>
          </p:nvPr>
        </p:nvSpPr>
        <p:spPr>
          <a:xfrm>
            <a:off x="457200" y="2204864"/>
            <a:ext cx="8219256" cy="3960440"/>
          </a:xfrm>
        </p:spPr>
        <p:txBody>
          <a:bodyPr>
            <a:normAutofit/>
          </a:bodyPr>
          <a:lstStyle/>
          <a:p>
            <a:pPr marL="514350" indent="-514350">
              <a:buFont typeface="+mj-lt"/>
              <a:buAutoNum type="arabicPeriod"/>
            </a:pPr>
            <a:r>
              <a:rPr lang="de-DE" b="1" dirty="0" smtClean="0"/>
              <a:t>Wiederholungsrezept</a:t>
            </a:r>
            <a:r>
              <a:rPr lang="de-DE" dirty="0" smtClean="0"/>
              <a:t> kommt</a:t>
            </a:r>
            <a:r>
              <a:rPr lang="de-DE" b="1" dirty="0" smtClean="0"/>
              <a:t/>
            </a:r>
            <a:br>
              <a:rPr lang="de-DE" b="1" dirty="0" smtClean="0"/>
            </a:br>
            <a:r>
              <a:rPr lang="de-DE" sz="1800" dirty="0" smtClean="0"/>
              <a:t>Ab 1. März 2020 gilt das Wiederholungsrezept: Wer ein Arzneimittel kontinuierlich benötigt, kann sich dieses dann bis zu drei Mal innerhalb eines Jahres nach Ausstellungsdatum des Rezepts bei Apotheken abholen.</a:t>
            </a:r>
          </a:p>
          <a:p>
            <a:pPr marL="514350" indent="-514350">
              <a:buFont typeface="+mj-lt"/>
              <a:buAutoNum type="arabicPeriod"/>
            </a:pPr>
            <a:r>
              <a:rPr lang="de-DE" b="1" dirty="0" err="1" smtClean="0"/>
              <a:t>Implantateregister</a:t>
            </a:r>
            <a:r>
              <a:rPr lang="de-DE" dirty="0" smtClean="0"/>
              <a:t> kommt</a:t>
            </a:r>
            <a:br>
              <a:rPr lang="de-DE" dirty="0" smtClean="0"/>
            </a:br>
            <a:r>
              <a:rPr lang="de-DE" sz="1800" dirty="0" smtClean="0"/>
              <a:t>Mit Beginn des Jahres 2020 wird ein </a:t>
            </a:r>
            <a:r>
              <a:rPr lang="de-DE" sz="1800" dirty="0" err="1" smtClean="0"/>
              <a:t>Implantateregister</a:t>
            </a:r>
            <a:r>
              <a:rPr lang="de-DE" sz="1800" dirty="0" smtClean="0"/>
              <a:t> aufgebaut. Hersteller von Implantaten sollen künftig ihre Produkte dort melden, gesetzliche und private Krankenversicherungen dagegen Implantationen und Explantationen.</a:t>
            </a:r>
            <a:br>
              <a:rPr lang="de-DE" sz="1800" dirty="0" smtClean="0"/>
            </a:br>
            <a:r>
              <a:rPr lang="de-DE" sz="1800" dirty="0" smtClean="0"/>
              <a:t>Das bundesweite Register soll über Langzeitbeobachtungen Aussagen zu Haltbarkeit und Sicherheit ermöglichen und damit die Qualität von Implantaten verbessern.</a:t>
            </a:r>
          </a:p>
          <a:p>
            <a:pPr marL="514350" indent="-514350">
              <a:buFont typeface="+mj-lt"/>
              <a:buAutoNum type="arabicPeriod"/>
            </a:pPr>
            <a:endParaRPr lang="de-DE" sz="18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5680106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a:bodyPr>
          <a:lstStyle/>
          <a:p>
            <a:r>
              <a:rPr lang="de-DE" sz="3600" dirty="0" smtClean="0"/>
              <a:t>Ausblick: Neuregelungen </a:t>
            </a:r>
            <a:r>
              <a:rPr lang="de-DE" sz="3600" dirty="0" smtClean="0"/>
              <a:t>für </a:t>
            </a:r>
            <a:r>
              <a:rPr lang="de-DE" sz="3600" dirty="0" smtClean="0"/>
              <a:t>2021 (I)</a:t>
            </a:r>
            <a:endParaRPr lang="de-DE" sz="3600" dirty="0"/>
          </a:p>
        </p:txBody>
      </p:sp>
      <p:sp>
        <p:nvSpPr>
          <p:cNvPr id="3" name="Inhaltsplatzhalter 2"/>
          <p:cNvSpPr>
            <a:spLocks noGrp="1"/>
          </p:cNvSpPr>
          <p:nvPr>
            <p:ph sz="quarter" idx="13"/>
          </p:nvPr>
        </p:nvSpPr>
        <p:spPr>
          <a:xfrm>
            <a:off x="457200" y="2204864"/>
            <a:ext cx="8219256" cy="3960440"/>
          </a:xfrm>
        </p:spPr>
        <p:txBody>
          <a:bodyPr>
            <a:normAutofit/>
          </a:bodyPr>
          <a:lstStyle/>
          <a:p>
            <a:pPr marL="0" indent="0">
              <a:buNone/>
            </a:pPr>
            <a:endParaRPr lang="de-DE" sz="1800" dirty="0" smtClean="0"/>
          </a:p>
          <a:p>
            <a:pPr marL="514350" indent="-514350">
              <a:buFont typeface="+mj-lt"/>
              <a:buAutoNum type="arabicPeriod"/>
            </a:pPr>
            <a:r>
              <a:rPr lang="de-DE" dirty="0"/>
              <a:t>Die </a:t>
            </a:r>
            <a:r>
              <a:rPr lang="de-DE" b="1" dirty="0"/>
              <a:t>elektronische Arbeitsunfähigkeitsmeldung</a:t>
            </a:r>
            <a:r>
              <a:rPr lang="de-DE" dirty="0"/>
              <a:t> kommt</a:t>
            </a:r>
            <a:br>
              <a:rPr lang="de-DE" dirty="0"/>
            </a:br>
            <a:r>
              <a:rPr lang="de-DE" sz="1800" dirty="0"/>
              <a:t>Die Arbeitsunfähigkeitsbescheinigung von Arbeitnehmern soll es nur noch in digitaler Version geben. Arbeitnehmer müssen die „Krankschreibung“ – den gelben Schein – dann nicht mehr einreichen</a:t>
            </a:r>
            <a:r>
              <a:rPr lang="de-DE" sz="1800" dirty="0" smtClean="0"/>
              <a:t>.</a:t>
            </a:r>
            <a:br>
              <a:rPr lang="de-DE" sz="1800" dirty="0" smtClean="0"/>
            </a:br>
            <a:r>
              <a:rPr lang="de-DE" sz="1800" dirty="0"/>
              <a:t/>
            </a:r>
            <a:br>
              <a:rPr lang="de-DE" sz="1800" dirty="0"/>
            </a:br>
            <a:r>
              <a:rPr lang="de-DE" sz="1800" dirty="0"/>
              <a:t>Arbeitgeber rufen künftig bei den Krankenkassen elektronisch ab, von und bis wann die Arbeitsunfähigkeit dauert und wann die Entgeltfortzahlung ausläuft.</a:t>
            </a:r>
            <a:br>
              <a:rPr lang="de-DE" sz="1800" dirty="0"/>
            </a:br>
            <a:r>
              <a:rPr lang="de-DE" sz="1800" dirty="0"/>
              <a:t>Die Datenaustauschprogramme sollen bis 2021 bereit sein.</a:t>
            </a:r>
            <a:br>
              <a:rPr lang="de-DE" sz="1800" dirty="0"/>
            </a:br>
            <a:r>
              <a:rPr lang="de-DE" sz="1800" dirty="0"/>
              <a:t>Ab 2022 gelten dann die neuen Regelungen.</a:t>
            </a:r>
            <a:endParaRPr lang="de-DE" sz="1800" dirty="0" smtClean="0"/>
          </a:p>
          <a:p>
            <a:pPr marL="0" indent="0">
              <a:buNone/>
            </a:pPr>
            <a:endParaRPr lang="de-DE" dirty="0" smtClean="0"/>
          </a:p>
          <a:p>
            <a:pPr marL="514350" indent="-514350">
              <a:buFont typeface="+mj-lt"/>
              <a:buAutoNum type="arabicPeriod"/>
            </a:pPr>
            <a:endParaRPr lang="de-DE" sz="1800" dirty="0" smtClean="0"/>
          </a:p>
          <a:p>
            <a:pPr marL="514350" indent="-514350">
              <a:buFont typeface="+mj-lt"/>
              <a:buAutoNum type="arabicPeriod"/>
            </a:pPr>
            <a:endParaRPr lang="de-DE" sz="18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6343616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a:bodyPr>
          <a:lstStyle/>
          <a:p>
            <a:r>
              <a:rPr lang="de-DE" sz="3600" dirty="0" smtClean="0"/>
              <a:t>Ausblick: Neuregelungen </a:t>
            </a:r>
            <a:r>
              <a:rPr lang="de-DE" sz="3600" dirty="0" smtClean="0"/>
              <a:t>für </a:t>
            </a:r>
            <a:r>
              <a:rPr lang="de-DE" sz="3600" dirty="0" smtClean="0"/>
              <a:t>2021 (II)</a:t>
            </a:r>
            <a:endParaRPr lang="de-DE" sz="3600" dirty="0"/>
          </a:p>
        </p:txBody>
      </p:sp>
      <p:sp>
        <p:nvSpPr>
          <p:cNvPr id="3" name="Inhaltsplatzhalter 2"/>
          <p:cNvSpPr>
            <a:spLocks noGrp="1"/>
          </p:cNvSpPr>
          <p:nvPr>
            <p:ph sz="quarter" idx="13"/>
          </p:nvPr>
        </p:nvSpPr>
        <p:spPr>
          <a:xfrm>
            <a:off x="457200" y="2276872"/>
            <a:ext cx="8219256" cy="3888432"/>
          </a:xfrm>
        </p:spPr>
        <p:txBody>
          <a:bodyPr>
            <a:normAutofit/>
          </a:bodyPr>
          <a:lstStyle/>
          <a:p>
            <a:pPr marL="514350" indent="-514350">
              <a:buFont typeface="+mj-lt"/>
              <a:buAutoNum type="arabicPeriod"/>
            </a:pPr>
            <a:r>
              <a:rPr lang="de-DE" dirty="0" smtClean="0"/>
              <a:t>Für die meisten kein </a:t>
            </a:r>
            <a:r>
              <a:rPr lang="de-DE" b="1" dirty="0" smtClean="0"/>
              <a:t>Soli-Zuschlag</a:t>
            </a:r>
            <a:r>
              <a:rPr lang="de-DE" dirty="0" smtClean="0"/>
              <a:t> mehr</a:t>
            </a:r>
            <a:r>
              <a:rPr lang="de-DE" b="1" dirty="0" smtClean="0"/>
              <a:t/>
            </a:r>
            <a:br>
              <a:rPr lang="de-DE" b="1" dirty="0" smtClean="0"/>
            </a:br>
            <a:r>
              <a:rPr lang="de-DE" sz="1800" dirty="0" smtClean="0"/>
              <a:t>Ein Großteil der Steuerzahler muss ab 2021 keinen Solidaritätszuschlag mehr zahlen.</a:t>
            </a:r>
            <a:br>
              <a:rPr lang="de-DE" sz="1800" dirty="0" smtClean="0"/>
            </a:br>
            <a:r>
              <a:rPr lang="de-DE" sz="1800" dirty="0" smtClean="0"/>
              <a:t>Bislang sind nur Arbeitnehmer befreit, die unter der Freigrenze von 972 € Steuerschuld liegen. Diese Freigrenze wird erhöht auf 16.9565 €, d.h. wer weniger als 61.757 € zu versteuerndes Jahreseinkommen hat, für den entfällt der Soli-Zuschlag.</a:t>
            </a:r>
            <a:br>
              <a:rPr lang="de-DE" sz="1800" dirty="0" smtClean="0"/>
            </a:br>
            <a:r>
              <a:rPr lang="de-DE" sz="1800" dirty="0" smtClean="0"/>
              <a:t>Wer darüber liegt, zahlt nicht direkt die vollen 5,5%  auf die Lohnsteuer. Der Betrag wächst dann schrittweise bis zu einer Grenze von 96.409 € zu versteuerndes Einkommen.</a:t>
            </a:r>
            <a:br>
              <a:rPr lang="de-DE" sz="1800" dirty="0" smtClean="0"/>
            </a:br>
            <a:r>
              <a:rPr lang="de-DE" sz="1800" dirty="0" smtClean="0"/>
              <a:t>Nur, wer auch darüber liegt, muss den Soli-Zuschlag weiter komplett zahlen.</a:t>
            </a:r>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586580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a:bodyPr>
          <a:lstStyle/>
          <a:p>
            <a:r>
              <a:rPr lang="de-DE" sz="3600" dirty="0" smtClean="0"/>
              <a:t>Ausblick: Neuregelungen </a:t>
            </a:r>
            <a:r>
              <a:rPr lang="de-DE" sz="3600" dirty="0" smtClean="0"/>
              <a:t>für </a:t>
            </a:r>
            <a:r>
              <a:rPr lang="de-DE" sz="3600" dirty="0" smtClean="0"/>
              <a:t>2021 (III)</a:t>
            </a:r>
            <a:endParaRPr lang="de-DE" sz="3600" dirty="0"/>
          </a:p>
        </p:txBody>
      </p:sp>
      <p:sp>
        <p:nvSpPr>
          <p:cNvPr id="3" name="Inhaltsplatzhalter 2"/>
          <p:cNvSpPr>
            <a:spLocks noGrp="1"/>
          </p:cNvSpPr>
          <p:nvPr>
            <p:ph sz="quarter" idx="13"/>
          </p:nvPr>
        </p:nvSpPr>
        <p:spPr>
          <a:xfrm>
            <a:off x="457200" y="1916832"/>
            <a:ext cx="8219256" cy="4248472"/>
          </a:xfrm>
        </p:spPr>
        <p:txBody>
          <a:bodyPr>
            <a:normAutofit lnSpcReduction="10000"/>
          </a:bodyPr>
          <a:lstStyle/>
          <a:p>
            <a:pPr marL="514350" indent="-514350">
              <a:buFont typeface="+mj-lt"/>
              <a:buAutoNum type="arabicPeriod"/>
            </a:pPr>
            <a:r>
              <a:rPr lang="de-DE" dirty="0" smtClean="0"/>
              <a:t>Höhere </a:t>
            </a:r>
            <a:r>
              <a:rPr lang="de-DE" b="1" dirty="0" smtClean="0"/>
              <a:t>Wohnungsbauprämie</a:t>
            </a:r>
            <a:r>
              <a:rPr lang="de-DE" sz="1800" dirty="0" smtClean="0"/>
              <a:t/>
            </a:r>
            <a:br>
              <a:rPr lang="de-DE" sz="1800" dirty="0" smtClean="0"/>
            </a:br>
            <a:r>
              <a:rPr lang="de-DE" sz="1800" dirty="0" smtClean="0"/>
              <a:t>Lt. „Jahressteuergesetz 2019“ steigt die Wohnungsbauprämie in 2021 von derzeit 512 € auf 700 € für Alleinstehende und auf 1.400 € für Verheiratete.</a:t>
            </a:r>
            <a:br>
              <a:rPr lang="de-DE" sz="1800" dirty="0" smtClean="0"/>
            </a:br>
            <a:r>
              <a:rPr lang="de-DE" sz="1800" dirty="0" smtClean="0"/>
              <a:t>Dann haben mehr Menschen Anspruch auf die Wohnungsbauprämie. Bislang erhielten sie Personen mit max. 25.600 € zu versteuerndem Jahreseinkommen. Dieser Betrag steigt auf 35.000 €.</a:t>
            </a:r>
          </a:p>
          <a:p>
            <a:pPr marL="514350" indent="-514350">
              <a:buFont typeface="+mj-lt"/>
              <a:buAutoNum type="arabicPeriod"/>
            </a:pPr>
            <a:r>
              <a:rPr lang="de-DE" b="1" dirty="0" smtClean="0"/>
              <a:t>Pendlerpauschale</a:t>
            </a:r>
            <a:r>
              <a:rPr lang="de-DE" dirty="0" smtClean="0"/>
              <a:t> steigt</a:t>
            </a:r>
            <a:br>
              <a:rPr lang="de-DE" dirty="0" smtClean="0"/>
            </a:br>
            <a:r>
              <a:rPr lang="de-DE" sz="1800" dirty="0" smtClean="0"/>
              <a:t>Im Januar 2021 soll die Pendlerpauschale ab dem 21. Kilometer von 0,30 € auf 0,35 € steigen.</a:t>
            </a:r>
            <a:br>
              <a:rPr lang="de-DE" sz="1800" dirty="0" smtClean="0"/>
            </a:br>
            <a:r>
              <a:rPr lang="de-DE" sz="1800" dirty="0" smtClean="0"/>
              <a:t>Von 2024 bis 2026 sollen Fernpendler 0,38 €/km geltend machen können.</a:t>
            </a:r>
            <a:br>
              <a:rPr lang="de-DE" sz="1800" dirty="0" smtClean="0"/>
            </a:br>
            <a:r>
              <a:rPr lang="de-DE" sz="1800" dirty="0" smtClean="0"/>
              <a:t>Geringverdiener, deren zu versteuerndes Einkommen unterhalb des Grundfreibetrages liegt (2020</a:t>
            </a:r>
            <a:r>
              <a:rPr lang="de-DE" sz="1800" dirty="0" smtClean="0"/>
              <a:t>: 9.408 </a:t>
            </a:r>
            <a:r>
              <a:rPr lang="de-DE" sz="1800" dirty="0" smtClean="0"/>
              <a:t>€), erhalten eine Mobilitätsprämie ab dem 21. Kilometer. Deren Höhe soll bei 14% der Pendlerpauschale liegen.</a:t>
            </a:r>
            <a:br>
              <a:rPr lang="de-DE" sz="1800" dirty="0" smtClean="0"/>
            </a:br>
            <a:r>
              <a:rPr lang="de-DE" sz="1800" dirty="0" smtClean="0"/>
              <a:t>Sie wird für Fahrten zwischen der ersten Tätigkeits- oder Betriebsstätte sowie für Familienheimfahrten bei doppelter Haushaltsführung gewährt.</a:t>
            </a:r>
          </a:p>
          <a:p>
            <a:pPr marL="0" indent="0">
              <a:buNone/>
            </a:pPr>
            <a:endParaRPr lang="de-DE" dirty="0"/>
          </a:p>
        </p:txBody>
      </p:sp>
    </p:spTree>
    <p:extLst>
      <p:ext uri="{BB962C8B-B14F-4D97-AF65-F5344CB8AC3E}">
        <p14:creationId xmlns:p14="http://schemas.microsoft.com/office/powerpoint/2010/main" val="17545448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3744416"/>
          </a:xfrm>
        </p:spPr>
        <p:txBody>
          <a:bodyPr>
            <a:normAutofit fontScale="90000"/>
          </a:bodyPr>
          <a:lstStyle/>
          <a:p>
            <a:r>
              <a:rPr lang="de-DE" sz="3600" dirty="0" smtClean="0"/>
              <a:t>Zum 1. Januar 2020 traten in Deutschland zahlreiche Gesetzesänderungen</a:t>
            </a:r>
            <a:br>
              <a:rPr lang="de-DE" sz="3600" dirty="0" smtClean="0"/>
            </a:br>
            <a:r>
              <a:rPr lang="de-DE" sz="3600" dirty="0" smtClean="0"/>
              <a:t>und neue Gesetze in Kraft.</a:t>
            </a:r>
            <a:br>
              <a:rPr lang="de-DE" sz="3600" dirty="0" smtClean="0"/>
            </a:br>
            <a:r>
              <a:rPr lang="de-DE" sz="3600" dirty="0" smtClean="0"/>
              <a:t/>
            </a:r>
            <a:br>
              <a:rPr lang="de-DE" sz="3600" dirty="0" smtClean="0"/>
            </a:br>
            <a:r>
              <a:rPr lang="de-DE" sz="3600" dirty="0" smtClean="0"/>
              <a:t>Wer weiß, welche Gesetzesänderungen 2020 anstehen, kann Geld sparen</a:t>
            </a:r>
            <a:br>
              <a:rPr lang="de-DE" sz="3600" dirty="0" smtClean="0"/>
            </a:br>
            <a:r>
              <a:rPr lang="de-DE" sz="3600" dirty="0" smtClean="0"/>
              <a:t>und Fehler vermeiden.</a:t>
            </a:r>
            <a:endParaRPr lang="de-DE" sz="3600" dirty="0"/>
          </a:p>
        </p:txBody>
      </p:sp>
    </p:spTree>
    <p:extLst>
      <p:ext uri="{BB962C8B-B14F-4D97-AF65-F5344CB8AC3E}">
        <p14:creationId xmlns:p14="http://schemas.microsoft.com/office/powerpoint/2010/main" val="42669811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872067" y="2276872"/>
            <a:ext cx="7408333" cy="3960440"/>
          </a:xfrm>
        </p:spPr>
        <p:txBody>
          <a:bodyPr/>
          <a:lstStyle/>
          <a:p>
            <a:r>
              <a:rPr lang="de-DE" dirty="0" smtClean="0"/>
              <a:t>Änderungen in der </a:t>
            </a:r>
            <a:r>
              <a:rPr lang="de-DE" b="1" dirty="0" smtClean="0"/>
              <a:t>Sozialversicherung</a:t>
            </a:r>
          </a:p>
          <a:p>
            <a:r>
              <a:rPr lang="de-DE" dirty="0" smtClean="0"/>
              <a:t>Gesetzesänderungen und neue Gesetze für </a:t>
            </a:r>
            <a:r>
              <a:rPr lang="de-DE" b="1" dirty="0" smtClean="0"/>
              <a:t>Steuerzahler</a:t>
            </a:r>
          </a:p>
          <a:p>
            <a:r>
              <a:rPr lang="de-DE" dirty="0" smtClean="0"/>
              <a:t>Gesetzesänderungen für </a:t>
            </a:r>
            <a:r>
              <a:rPr lang="de-DE" b="1" dirty="0" smtClean="0"/>
              <a:t>Mieter und Immobilienbesitzer</a:t>
            </a:r>
          </a:p>
          <a:p>
            <a:r>
              <a:rPr lang="de-DE" dirty="0" smtClean="0"/>
              <a:t>Gesetzesänderungen und neue Gesetze für </a:t>
            </a:r>
            <a:r>
              <a:rPr lang="de-DE" b="1" dirty="0" smtClean="0"/>
              <a:t>Familien</a:t>
            </a:r>
          </a:p>
          <a:p>
            <a:r>
              <a:rPr lang="de-DE" dirty="0" smtClean="0"/>
              <a:t>Gesetzesänderungen und neue Gesetze für </a:t>
            </a:r>
            <a:r>
              <a:rPr lang="de-DE" b="1" dirty="0" smtClean="0"/>
              <a:t>Rentner</a:t>
            </a:r>
          </a:p>
          <a:p>
            <a:r>
              <a:rPr lang="de-DE" dirty="0" smtClean="0"/>
              <a:t>Neue Regelungen für </a:t>
            </a:r>
            <a:r>
              <a:rPr lang="de-DE" b="1" dirty="0" smtClean="0"/>
              <a:t>alle Bürger</a:t>
            </a:r>
          </a:p>
          <a:p>
            <a:r>
              <a:rPr lang="de-DE" dirty="0" smtClean="0"/>
              <a:t>Ausblick: </a:t>
            </a:r>
            <a:r>
              <a:rPr lang="de-DE" b="1" dirty="0" smtClean="0"/>
              <a:t>Neu</a:t>
            </a:r>
            <a:r>
              <a:rPr lang="de-DE" dirty="0" smtClean="0"/>
              <a:t>regelungen für </a:t>
            </a:r>
            <a:r>
              <a:rPr lang="de-DE" b="1" dirty="0" smtClean="0"/>
              <a:t>2021</a:t>
            </a:r>
          </a:p>
          <a:p>
            <a:endParaRPr lang="de-DE" dirty="0"/>
          </a:p>
        </p:txBody>
      </p:sp>
      <p:sp>
        <p:nvSpPr>
          <p:cNvPr id="3" name="Titel 2"/>
          <p:cNvSpPr>
            <a:spLocks noGrp="1"/>
          </p:cNvSpPr>
          <p:nvPr>
            <p:ph type="title"/>
          </p:nvPr>
        </p:nvSpPr>
        <p:spPr/>
        <p:txBody>
          <a:bodyPr/>
          <a:lstStyle/>
          <a:p>
            <a:r>
              <a:rPr lang="de-DE" dirty="0" smtClean="0"/>
              <a:t>Das erwartet Sie</a:t>
            </a:r>
            <a:endParaRPr lang="de-DE" dirty="0"/>
          </a:p>
        </p:txBody>
      </p:sp>
    </p:spTree>
    <p:extLst>
      <p:ext uri="{BB962C8B-B14F-4D97-AF65-F5344CB8AC3E}">
        <p14:creationId xmlns:p14="http://schemas.microsoft.com/office/powerpoint/2010/main" val="1963825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a:bodyPr>
          <a:lstStyle/>
          <a:p>
            <a:r>
              <a:rPr lang="de-DE" sz="3600" dirty="0" smtClean="0"/>
              <a:t>Änderungen in der Sozialversicherung</a:t>
            </a:r>
            <a:endParaRPr lang="de-DE" sz="3600" dirty="0"/>
          </a:p>
        </p:txBody>
      </p:sp>
      <p:sp>
        <p:nvSpPr>
          <p:cNvPr id="3" name="Inhaltsplatzhalter 2"/>
          <p:cNvSpPr>
            <a:spLocks noGrp="1"/>
          </p:cNvSpPr>
          <p:nvPr>
            <p:ph sz="quarter" idx="13"/>
          </p:nvPr>
        </p:nvSpPr>
        <p:spPr>
          <a:xfrm>
            <a:off x="457200" y="2132856"/>
            <a:ext cx="8219256" cy="3993307"/>
          </a:xfrm>
        </p:spPr>
        <p:txBody>
          <a:bodyPr>
            <a:normAutofit/>
          </a:bodyPr>
          <a:lstStyle/>
          <a:p>
            <a:pPr marL="514350" indent="-514350">
              <a:buFont typeface="+mj-lt"/>
              <a:buAutoNum type="arabicPeriod"/>
            </a:pPr>
            <a:r>
              <a:rPr lang="de-DE" dirty="0" smtClean="0"/>
              <a:t>Geringerer Beitrag zur </a:t>
            </a:r>
            <a:r>
              <a:rPr lang="de-DE" b="1" dirty="0" smtClean="0"/>
              <a:t>Arbeitslosenversicherung</a:t>
            </a:r>
            <a:r>
              <a:rPr lang="de-DE" dirty="0" smtClean="0"/>
              <a:t/>
            </a:r>
            <a:br>
              <a:rPr lang="de-DE" dirty="0" smtClean="0"/>
            </a:br>
            <a:r>
              <a:rPr lang="de-DE" sz="1800" dirty="0" smtClean="0"/>
              <a:t>Zum 1. Januar 2020 sinkt der Beitrag zur Arbeitslosenversicherung um 0,1 Punkte auf 2,4 Prozent. Arbeitgeber und Arbeitnehmer teilen sich diese Abgabe (jeweils 1,2 Prozent).</a:t>
            </a:r>
            <a:br>
              <a:rPr lang="de-DE" sz="1800" dirty="0" smtClean="0"/>
            </a:br>
            <a:r>
              <a:rPr lang="de-DE" sz="1800" dirty="0" smtClean="0"/>
              <a:t>Die Beitragssenkung ist bis 31. Dezember 2022 befristet.</a:t>
            </a:r>
          </a:p>
          <a:p>
            <a:pPr marL="514350" indent="-514350">
              <a:buFont typeface="+mj-lt"/>
              <a:buAutoNum type="arabicPeriod"/>
            </a:pPr>
            <a:r>
              <a:rPr lang="de-DE" dirty="0" smtClean="0"/>
              <a:t>Höherer Zusatzbeitrag zur </a:t>
            </a:r>
            <a:r>
              <a:rPr lang="de-DE" b="1" dirty="0" smtClean="0"/>
              <a:t>Krankenversicherung</a:t>
            </a:r>
            <a:r>
              <a:rPr lang="de-DE" dirty="0" smtClean="0"/>
              <a:t/>
            </a:r>
            <a:br>
              <a:rPr lang="de-DE" dirty="0" smtClean="0"/>
            </a:br>
            <a:r>
              <a:rPr lang="de-DE" sz="1800" dirty="0" smtClean="0"/>
              <a:t>Der durchschnittliche Zusatzbeitrag, den alle gesetzlichen Krankenkassen zum allgemeinen Beitragssatz von 14,6 Prozent erheben, steigt zum 1. Januar 2020 von 0,9 auf 1,1 Prozent. Die Kosten dieses Zusatzbeitrages teilen sich Arbeitgeber und Arbeitnehmer seit 2019 wieder.</a:t>
            </a:r>
            <a:br>
              <a:rPr lang="de-DE" sz="1800" dirty="0" smtClean="0"/>
            </a:br>
            <a:r>
              <a:rPr lang="de-DE" sz="1800" dirty="0" smtClean="0"/>
              <a:t>Allerdings: Die Kassen entscheiden je nach Rücklagen individuell, wie hoch der Zusatzbeitrag ausfällt. Daher kann es sein, dass einige Kassen ihn gar nicht anheben.</a:t>
            </a:r>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29907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fontScale="90000"/>
          </a:bodyPr>
          <a:lstStyle/>
          <a:p>
            <a:r>
              <a:rPr lang="de-DE" sz="3600" dirty="0" smtClean="0"/>
              <a:t>Gesetzesänderungen und neue Gesetze</a:t>
            </a:r>
            <a:br>
              <a:rPr lang="de-DE" sz="3600" dirty="0" smtClean="0"/>
            </a:br>
            <a:r>
              <a:rPr lang="de-DE" sz="3600" dirty="0" smtClean="0"/>
              <a:t>für Arbeitgeber</a:t>
            </a:r>
            <a:endParaRPr lang="de-DE" sz="3600" dirty="0"/>
          </a:p>
        </p:txBody>
      </p:sp>
      <p:sp>
        <p:nvSpPr>
          <p:cNvPr id="3" name="Inhaltsplatzhalter 2"/>
          <p:cNvSpPr>
            <a:spLocks noGrp="1"/>
          </p:cNvSpPr>
          <p:nvPr>
            <p:ph sz="quarter" idx="13"/>
          </p:nvPr>
        </p:nvSpPr>
        <p:spPr>
          <a:xfrm>
            <a:off x="457200" y="2564905"/>
            <a:ext cx="8219256" cy="3240360"/>
          </a:xfrm>
        </p:spPr>
        <p:txBody>
          <a:bodyPr>
            <a:normAutofit/>
          </a:bodyPr>
          <a:lstStyle/>
          <a:p>
            <a:pPr marL="514350" indent="-514350">
              <a:buFont typeface="+mj-lt"/>
              <a:buAutoNum type="arabicPeriod"/>
            </a:pPr>
            <a:r>
              <a:rPr lang="de-DE" b="1" dirty="0" smtClean="0"/>
              <a:t>Mindestlohn</a:t>
            </a:r>
            <a:r>
              <a:rPr lang="de-DE" dirty="0" smtClean="0"/>
              <a:t> steigt</a:t>
            </a:r>
            <a:br>
              <a:rPr lang="de-DE" dirty="0" smtClean="0"/>
            </a:br>
            <a:r>
              <a:rPr lang="de-DE" sz="1800" dirty="0" smtClean="0"/>
              <a:t>Ab 1. Januar 2020 müssen Arbeitgeber mind. 9,35 € brutto pro Stunde </a:t>
            </a:r>
            <a:r>
              <a:rPr lang="de-DE" sz="1800" dirty="0" smtClean="0"/>
              <a:t>bezahlen, statt </a:t>
            </a:r>
            <a:r>
              <a:rPr lang="de-DE" sz="1800" dirty="0" smtClean="0"/>
              <a:t>bisher 9,19 €. Die Änderung betrifft auch </a:t>
            </a:r>
            <a:r>
              <a:rPr lang="de-DE" sz="1800" u="sng" dirty="0" smtClean="0"/>
              <a:t>studentische Hilfskräfte</a:t>
            </a:r>
            <a:r>
              <a:rPr lang="de-DE" sz="1800" dirty="0" smtClean="0"/>
              <a:t>.</a:t>
            </a:r>
          </a:p>
          <a:p>
            <a:pPr marL="514350" indent="-514350">
              <a:buFont typeface="+mj-lt"/>
              <a:buAutoNum type="arabicPeriod"/>
            </a:pPr>
            <a:r>
              <a:rPr lang="de-DE" dirty="0" smtClean="0"/>
              <a:t>Neue </a:t>
            </a:r>
            <a:r>
              <a:rPr lang="de-DE" b="1" dirty="0" smtClean="0"/>
              <a:t>Kleinunternehmergrenze</a:t>
            </a:r>
            <a:r>
              <a:rPr lang="de-DE" dirty="0" smtClean="0"/>
              <a:t/>
            </a:r>
            <a:br>
              <a:rPr lang="de-DE" dirty="0" smtClean="0"/>
            </a:br>
            <a:r>
              <a:rPr lang="de-DE" sz="1800" dirty="0" smtClean="0"/>
              <a:t>Bislang galt als Kleinunternehmer, wer im Vorjahr nicht mehr als 17.500 € Umsatz gemacht hat. Diese Grenze wird laut Bürokratieentlastungsgesetz III zum 1. Januar 2020 auf 22.000 € erhöht.</a:t>
            </a:r>
          </a:p>
          <a:p>
            <a:pPr marL="0" indent="0">
              <a:buNone/>
            </a:pPr>
            <a:r>
              <a:rPr lang="de-DE" sz="1800" dirty="0" smtClean="0"/>
              <a:t/>
            </a:r>
            <a:br>
              <a:rPr lang="de-DE" sz="1800" dirty="0" smtClean="0"/>
            </a:br>
            <a:endParaRPr lang="de-DE" sz="18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987954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fontScale="90000"/>
          </a:bodyPr>
          <a:lstStyle/>
          <a:p>
            <a:r>
              <a:rPr lang="de-DE" sz="3600" dirty="0" smtClean="0"/>
              <a:t>Gesetzesänderungen und neue Gesetze</a:t>
            </a:r>
            <a:br>
              <a:rPr lang="de-DE" sz="3600" dirty="0" smtClean="0"/>
            </a:br>
            <a:r>
              <a:rPr lang="de-DE" sz="3600" dirty="0" smtClean="0"/>
              <a:t>für Steuerzahler  (I)</a:t>
            </a:r>
            <a:endParaRPr lang="de-DE" sz="3600" dirty="0"/>
          </a:p>
        </p:txBody>
      </p:sp>
      <p:sp>
        <p:nvSpPr>
          <p:cNvPr id="3" name="Inhaltsplatzhalter 2"/>
          <p:cNvSpPr>
            <a:spLocks noGrp="1"/>
          </p:cNvSpPr>
          <p:nvPr>
            <p:ph sz="quarter" idx="13"/>
          </p:nvPr>
        </p:nvSpPr>
        <p:spPr>
          <a:xfrm>
            <a:off x="457200" y="2636912"/>
            <a:ext cx="8219256" cy="3168353"/>
          </a:xfrm>
        </p:spPr>
        <p:txBody>
          <a:bodyPr>
            <a:normAutofit lnSpcReduction="10000"/>
          </a:bodyPr>
          <a:lstStyle/>
          <a:p>
            <a:pPr marL="514350" indent="-514350">
              <a:buFont typeface="+mj-lt"/>
              <a:buAutoNum type="arabicPeriod"/>
            </a:pPr>
            <a:r>
              <a:rPr lang="de-DE" b="1" dirty="0" smtClean="0"/>
              <a:t>Einkommensgrenzen</a:t>
            </a:r>
            <a:r>
              <a:rPr lang="de-DE" dirty="0" smtClean="0"/>
              <a:t> steigen</a:t>
            </a:r>
            <a:br>
              <a:rPr lang="de-DE" dirty="0" smtClean="0"/>
            </a:br>
            <a:r>
              <a:rPr lang="de-DE" sz="1800" dirty="0" smtClean="0"/>
              <a:t>Für alle Steuersätze steigen die Einkommensgrenzen 2020 um 1,95%. Das kommt allen Steuerzahlern zugute und soll verhindern, dass Einkommens-steigerungen im Falle einer Inflation durch den progressiven Steuersatz aufgezehrt werden.</a:t>
            </a:r>
          </a:p>
          <a:p>
            <a:pPr marL="514350" indent="-514350">
              <a:buFont typeface="+mj-lt"/>
              <a:buAutoNum type="arabicPeriod"/>
            </a:pPr>
            <a:r>
              <a:rPr lang="de-DE" dirty="0" smtClean="0"/>
              <a:t>Erhöhung des </a:t>
            </a:r>
            <a:r>
              <a:rPr lang="de-DE" b="1" dirty="0" smtClean="0"/>
              <a:t>Grundfreibetrags</a:t>
            </a:r>
            <a:r>
              <a:rPr lang="de-DE" dirty="0" smtClean="0"/>
              <a:t/>
            </a:r>
            <a:br>
              <a:rPr lang="de-DE" dirty="0" smtClean="0"/>
            </a:br>
            <a:r>
              <a:rPr lang="de-DE" sz="1800" dirty="0" smtClean="0"/>
              <a:t>Der Grundfreibetrag, auf den keine Einkommenssteuer gezahlt werden muss, wird ab 2020 auf 9.408 € erhöht.</a:t>
            </a:r>
          </a:p>
          <a:p>
            <a:pPr marL="0" indent="0">
              <a:buNone/>
            </a:pPr>
            <a:endParaRPr lang="de-DE" sz="1800" dirty="0" smtClean="0"/>
          </a:p>
          <a:p>
            <a:pPr marL="0" indent="0">
              <a:buNone/>
            </a:pPr>
            <a:r>
              <a:rPr lang="de-DE" sz="1800" dirty="0" smtClean="0"/>
              <a:t/>
            </a:r>
            <a:br>
              <a:rPr lang="de-DE" sz="1800" dirty="0" smtClean="0"/>
            </a:br>
            <a:endParaRPr lang="de-DE" sz="18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1792483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fontScale="90000"/>
          </a:bodyPr>
          <a:lstStyle/>
          <a:p>
            <a:r>
              <a:rPr lang="de-DE" sz="3600" dirty="0" smtClean="0"/>
              <a:t>Gesetzesänderungen und neue Gesetze</a:t>
            </a:r>
            <a:br>
              <a:rPr lang="de-DE" sz="3600" dirty="0" smtClean="0"/>
            </a:br>
            <a:r>
              <a:rPr lang="de-DE" sz="3600" dirty="0" smtClean="0"/>
              <a:t>für Steuerzahler  (II)</a:t>
            </a:r>
            <a:endParaRPr lang="de-DE" sz="3600" dirty="0"/>
          </a:p>
        </p:txBody>
      </p:sp>
      <p:sp>
        <p:nvSpPr>
          <p:cNvPr id="3" name="Inhaltsplatzhalter 2"/>
          <p:cNvSpPr>
            <a:spLocks noGrp="1"/>
          </p:cNvSpPr>
          <p:nvPr>
            <p:ph sz="quarter" idx="13"/>
          </p:nvPr>
        </p:nvSpPr>
        <p:spPr>
          <a:xfrm>
            <a:off x="457200" y="2060848"/>
            <a:ext cx="8219256" cy="3960440"/>
          </a:xfrm>
        </p:spPr>
        <p:txBody>
          <a:bodyPr>
            <a:normAutofit fontScale="92500" lnSpcReduction="10000"/>
          </a:bodyPr>
          <a:lstStyle/>
          <a:p>
            <a:pPr marL="514350" indent="-514350">
              <a:buFont typeface="+mj-lt"/>
              <a:buAutoNum type="arabicPeriod"/>
            </a:pPr>
            <a:r>
              <a:rPr lang="de-DE" sz="2600" dirty="0" smtClean="0"/>
              <a:t>Lohnsteuerhilfevereine: </a:t>
            </a:r>
            <a:r>
              <a:rPr lang="de-DE" sz="2600" b="1" dirty="0"/>
              <a:t>Höhere Grenzbeträge für weitere Einkünfte</a:t>
            </a:r>
            <a:r>
              <a:rPr lang="de-DE" dirty="0"/>
              <a:t/>
            </a:r>
            <a:br>
              <a:rPr lang="de-DE" dirty="0"/>
            </a:br>
            <a:r>
              <a:rPr lang="de-DE" sz="1900" dirty="0"/>
              <a:t>Lohnsteuerhilfevereine durften bisher nur Menschen beraten, die Einkünfte aus nichtselbstständiger Arbeit beziehen und deren weitere Einkünfte – etwa aus Kapitalerträgen – 13.000 € (Einzelveranlagung) </a:t>
            </a:r>
            <a:r>
              <a:rPr lang="de-DE" sz="1900" dirty="0" smtClean="0"/>
              <a:t>oder </a:t>
            </a:r>
            <a:r>
              <a:rPr lang="de-DE" sz="1900" dirty="0"/>
              <a:t>26.000 € (Zusammenveranlagung) nicht überschritten</a:t>
            </a:r>
            <a:r>
              <a:rPr lang="de-DE" sz="1900" dirty="0" smtClean="0"/>
              <a:t>.</a:t>
            </a:r>
            <a:br>
              <a:rPr lang="de-DE" sz="1900" dirty="0" smtClean="0"/>
            </a:br>
            <a:r>
              <a:rPr lang="de-DE" sz="1900" dirty="0" smtClean="0"/>
              <a:t>Diese </a:t>
            </a:r>
            <a:r>
              <a:rPr lang="de-DE" sz="1900" dirty="0"/>
              <a:t>Grenzbeträge werden 2020 auf 18.000 € (Einzelveranlagung) und 36.000 € (Zusammenveranlagung) erhöht</a:t>
            </a:r>
            <a:r>
              <a:rPr lang="de-DE" sz="1900" dirty="0" smtClean="0"/>
              <a:t>.</a:t>
            </a:r>
          </a:p>
          <a:p>
            <a:pPr marL="514350" indent="-514350">
              <a:buFont typeface="+mj-lt"/>
              <a:buAutoNum type="arabicPeriod"/>
            </a:pPr>
            <a:r>
              <a:rPr lang="de-DE" sz="2600" b="1" dirty="0" smtClean="0"/>
              <a:t>Änderung der Steuerklassen</a:t>
            </a:r>
            <a:r>
              <a:rPr lang="de-DE" sz="2600" dirty="0" smtClean="0"/>
              <a:t> mehrfach möglich</a:t>
            </a:r>
            <a:r>
              <a:rPr lang="de-DE" sz="1900" dirty="0" smtClean="0"/>
              <a:t/>
            </a:r>
            <a:br>
              <a:rPr lang="de-DE" sz="1900" dirty="0" smtClean="0"/>
            </a:br>
            <a:r>
              <a:rPr lang="de-DE" sz="1900" dirty="0" smtClean="0"/>
              <a:t>Ehepartner können lt. Bürokratieentlastungsgesetz III künftig unbeschränkt häufig im Jahr eine Änderung der Steuerklasse beantragen. Dies soll verheirateten Steuerzahlern eine größere Flexibilität gewähren, da sich die Voraussetzungen für die Wahl der günstigsten Steuerklasse im Laufe eines Jahres ändern können (z.B. wenn ein Partner stirbt oder den Job verliert).</a:t>
            </a:r>
          </a:p>
          <a:p>
            <a:pPr marL="0" indent="0">
              <a:buNone/>
            </a:pPr>
            <a:endParaRPr lang="de-DE" sz="18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409568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fontScale="90000"/>
          </a:bodyPr>
          <a:lstStyle/>
          <a:p>
            <a:r>
              <a:rPr lang="de-DE" sz="3600" dirty="0" smtClean="0"/>
              <a:t>Gesetzesänderungen für Immobilienbesitzer</a:t>
            </a:r>
            <a:endParaRPr lang="de-DE" sz="3600" dirty="0"/>
          </a:p>
        </p:txBody>
      </p:sp>
      <p:sp>
        <p:nvSpPr>
          <p:cNvPr id="3" name="Inhaltsplatzhalter 2"/>
          <p:cNvSpPr>
            <a:spLocks noGrp="1"/>
          </p:cNvSpPr>
          <p:nvPr>
            <p:ph sz="quarter" idx="13"/>
          </p:nvPr>
        </p:nvSpPr>
        <p:spPr>
          <a:xfrm>
            <a:off x="457200" y="2060848"/>
            <a:ext cx="8219256" cy="4176464"/>
          </a:xfrm>
        </p:spPr>
        <p:txBody>
          <a:bodyPr>
            <a:normAutofit fontScale="92500" lnSpcReduction="10000"/>
          </a:bodyPr>
          <a:lstStyle/>
          <a:p>
            <a:pPr marL="514350" indent="-514350">
              <a:buFont typeface="+mj-lt"/>
              <a:buAutoNum type="arabicPeriod"/>
            </a:pPr>
            <a:r>
              <a:rPr lang="de-DE" sz="2600" b="1" dirty="0" smtClean="0"/>
              <a:t>Zuschüsse</a:t>
            </a:r>
            <a:r>
              <a:rPr lang="de-DE" sz="2600" dirty="0" smtClean="0"/>
              <a:t> für </a:t>
            </a:r>
            <a:r>
              <a:rPr lang="de-DE" sz="2600" b="1" dirty="0" smtClean="0"/>
              <a:t>Sanierungen</a:t>
            </a:r>
            <a:r>
              <a:rPr lang="de-DE" sz="2600" dirty="0" smtClean="0"/>
              <a:t> und moderne </a:t>
            </a:r>
            <a:r>
              <a:rPr lang="de-DE" sz="2600" b="1" dirty="0" smtClean="0"/>
              <a:t>Heizungen</a:t>
            </a:r>
            <a:r>
              <a:rPr lang="de-DE" dirty="0"/>
              <a:t/>
            </a:r>
            <a:br>
              <a:rPr lang="de-DE" dirty="0"/>
            </a:br>
            <a:r>
              <a:rPr lang="de-DE" sz="1900" dirty="0" smtClean="0"/>
              <a:t>Ab 1. Januar 2020 sollen Eigenheimbesitzer, die eine mehr als 10 Jahre alte Immobilie selbst nutzen und energetisch sanieren lassen, einen Steuerbonus in Höhe von 20% der Aufwendungen erhalten – verteilt über drei Jahre.</a:t>
            </a:r>
            <a:br>
              <a:rPr lang="de-DE" sz="1900" dirty="0" smtClean="0"/>
            </a:br>
            <a:r>
              <a:rPr lang="de-DE" sz="1900" dirty="0" smtClean="0"/>
              <a:t/>
            </a:r>
            <a:br>
              <a:rPr lang="de-DE" sz="1900" dirty="0" smtClean="0"/>
            </a:br>
            <a:r>
              <a:rPr lang="de-DE" sz="1900" dirty="0" smtClean="0"/>
              <a:t>Auch Kosten für Energieberater können abgesetzt werden.</a:t>
            </a:r>
            <a:br>
              <a:rPr lang="de-DE" sz="1900" dirty="0" smtClean="0"/>
            </a:br>
            <a:r>
              <a:rPr lang="de-DE" sz="1900" dirty="0" smtClean="0"/>
              <a:t>Die Regelung soll bis 31. Dezember 2029 gelten.</a:t>
            </a:r>
            <a:br>
              <a:rPr lang="de-DE" sz="1900" dirty="0" smtClean="0"/>
            </a:br>
            <a:r>
              <a:rPr lang="de-DE" sz="1900" dirty="0" smtClean="0"/>
              <a:t/>
            </a:r>
            <a:br>
              <a:rPr lang="de-DE" sz="1900" dirty="0" smtClean="0"/>
            </a:br>
            <a:r>
              <a:rPr lang="de-DE" sz="1900" dirty="0" smtClean="0"/>
              <a:t>Außerdem sollen Immobilienbesitzer, die in den kommenden Jahren von Öl- und Gasheizungen auf klimafreundliche Anlagen oder direkt auf erneuerbare Wärme umsteigen, eine Austauschprämie über eine 40%ige Förderung erhalten.</a:t>
            </a:r>
            <a:br>
              <a:rPr lang="de-DE" sz="1900" dirty="0" smtClean="0"/>
            </a:br>
            <a:r>
              <a:rPr lang="de-DE" sz="1900" dirty="0" smtClean="0"/>
              <a:t/>
            </a:r>
            <a:br>
              <a:rPr lang="de-DE" sz="1900" dirty="0" smtClean="0"/>
            </a:br>
            <a:r>
              <a:rPr lang="de-DE" sz="1900" dirty="0" smtClean="0"/>
              <a:t>Außerdem soll ab 2026 in Gebäuden, in denen eine klimafreundliche Wärmemeerzeugung möglich ist, der Einbau von Ölheizungen nicht mehr erlaubt sein.</a:t>
            </a:r>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12310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338328"/>
            <a:ext cx="8229600" cy="1146456"/>
          </a:xfrm>
        </p:spPr>
        <p:txBody>
          <a:bodyPr>
            <a:normAutofit fontScale="90000"/>
          </a:bodyPr>
          <a:lstStyle/>
          <a:p>
            <a:r>
              <a:rPr lang="de-DE" sz="3600" dirty="0" smtClean="0"/>
              <a:t>Gesetzesänderungen und neue Gesetze</a:t>
            </a:r>
            <a:br>
              <a:rPr lang="de-DE" sz="3600" dirty="0" smtClean="0"/>
            </a:br>
            <a:r>
              <a:rPr lang="de-DE" sz="3600" dirty="0" smtClean="0"/>
              <a:t>für Familien (I)</a:t>
            </a:r>
            <a:endParaRPr lang="de-DE" sz="3600" dirty="0"/>
          </a:p>
        </p:txBody>
      </p:sp>
      <p:sp>
        <p:nvSpPr>
          <p:cNvPr id="3" name="Inhaltsplatzhalter 2"/>
          <p:cNvSpPr>
            <a:spLocks noGrp="1"/>
          </p:cNvSpPr>
          <p:nvPr>
            <p:ph sz="quarter" idx="13"/>
          </p:nvPr>
        </p:nvSpPr>
        <p:spPr>
          <a:xfrm>
            <a:off x="457200" y="2492896"/>
            <a:ext cx="8219256" cy="3312368"/>
          </a:xfrm>
        </p:spPr>
        <p:txBody>
          <a:bodyPr>
            <a:normAutofit/>
          </a:bodyPr>
          <a:lstStyle/>
          <a:p>
            <a:pPr marL="514350" indent="-514350">
              <a:buFont typeface="+mj-lt"/>
              <a:buAutoNum type="arabicPeriod"/>
            </a:pPr>
            <a:r>
              <a:rPr lang="de-DE" dirty="0" smtClean="0"/>
              <a:t>Höherer</a:t>
            </a:r>
            <a:r>
              <a:rPr lang="de-DE" b="1" dirty="0" smtClean="0"/>
              <a:t> Kinderfreibetrag</a:t>
            </a:r>
            <a:r>
              <a:rPr lang="de-DE" dirty="0"/>
              <a:t/>
            </a:r>
            <a:br>
              <a:rPr lang="de-DE" dirty="0"/>
            </a:br>
            <a:r>
              <a:rPr lang="de-DE" sz="1800" dirty="0" smtClean="0"/>
              <a:t>Der Kinderfreibetrag wird ab Januar auf 2.586 € (Einzelveranlagung) und auf 5.172 € (Zusammenveranlagung) erhöht.</a:t>
            </a:r>
          </a:p>
          <a:p>
            <a:pPr marL="514350" indent="-514350">
              <a:buFont typeface="+mj-lt"/>
              <a:buAutoNum type="arabicPeriod"/>
            </a:pPr>
            <a:r>
              <a:rPr lang="de-DE" b="1" dirty="0" smtClean="0"/>
              <a:t>Unterhalt für Trennungskinder</a:t>
            </a:r>
            <a:r>
              <a:rPr lang="de-DE" dirty="0" smtClean="0"/>
              <a:t> steigt</a:t>
            </a:r>
            <a:br>
              <a:rPr lang="de-DE" dirty="0" smtClean="0"/>
            </a:br>
            <a:r>
              <a:rPr lang="de-DE" sz="1800" dirty="0" smtClean="0"/>
              <a:t>Ab dem 1. Januar 2020 beträgt der Mindestunterhalt für Kinder bis zur Vollendung des sechsten Lebensjahres pro Monat 369 € statt bisher 354 €</a:t>
            </a:r>
            <a:br>
              <a:rPr lang="de-DE" sz="1800" dirty="0" smtClean="0"/>
            </a:br>
            <a:r>
              <a:rPr lang="de-DE" sz="1800" dirty="0" smtClean="0"/>
              <a:t>(+ 15 €</a:t>
            </a:r>
            <a:r>
              <a:rPr lang="de-DE" sz="1800" dirty="0" smtClean="0"/>
              <a:t>).</a:t>
            </a:r>
            <a:br>
              <a:rPr lang="de-DE" sz="1800" dirty="0" smtClean="0"/>
            </a:br>
            <a:r>
              <a:rPr lang="de-DE" sz="1800" dirty="0" smtClean="0"/>
              <a:t>Sieben- </a:t>
            </a:r>
            <a:r>
              <a:rPr lang="de-DE" sz="1800" dirty="0" smtClean="0"/>
              <a:t>bis Zwölfjährige bekommen 424 € statt 406 € (+ 18 €</a:t>
            </a:r>
            <a:r>
              <a:rPr lang="de-DE" sz="1800" dirty="0" smtClean="0"/>
              <a:t>).</a:t>
            </a:r>
            <a:br>
              <a:rPr lang="de-DE" sz="1800" dirty="0" smtClean="0"/>
            </a:br>
            <a:r>
              <a:rPr lang="de-DE" sz="1800" dirty="0" smtClean="0"/>
              <a:t>Kindern </a:t>
            </a:r>
            <a:r>
              <a:rPr lang="de-DE" sz="1800" dirty="0" smtClean="0"/>
              <a:t>im Alter von 13 bis 18 Jahren steht ein monatlicher Unterhalt </a:t>
            </a:r>
            <a:r>
              <a:rPr lang="de-DE" sz="1800" dirty="0" smtClean="0"/>
              <a:t>von</a:t>
            </a:r>
            <a:br>
              <a:rPr lang="de-DE" sz="1800" dirty="0" smtClean="0"/>
            </a:br>
            <a:r>
              <a:rPr lang="de-DE" sz="1800" dirty="0" smtClean="0"/>
              <a:t>497 </a:t>
            </a:r>
            <a:r>
              <a:rPr lang="de-DE" sz="1800" dirty="0" smtClean="0"/>
              <a:t>€ </a:t>
            </a:r>
            <a:r>
              <a:rPr lang="de-DE" sz="1800" dirty="0" smtClean="0"/>
              <a:t>zu, </a:t>
            </a:r>
            <a:r>
              <a:rPr lang="de-DE" sz="1800" dirty="0" smtClean="0"/>
              <a:t>statt bisher 476 € (+ 21 €).</a:t>
            </a:r>
          </a:p>
          <a:p>
            <a:pPr marL="0" indent="0">
              <a:buNone/>
            </a:pPr>
            <a:endParaRPr lang="de-DE" sz="1900" dirty="0" smtClean="0"/>
          </a:p>
          <a:p>
            <a:pPr marL="0" indent="0">
              <a:buNone/>
            </a:pPr>
            <a:endParaRPr lang="de-DE" dirty="0" smtClean="0"/>
          </a:p>
          <a:p>
            <a:pPr marL="0" indent="0">
              <a:buNone/>
            </a:pPr>
            <a:endParaRPr lang="de-DE" dirty="0"/>
          </a:p>
        </p:txBody>
      </p:sp>
    </p:spTree>
    <p:extLst>
      <p:ext uri="{BB962C8B-B14F-4D97-AF65-F5344CB8AC3E}">
        <p14:creationId xmlns:p14="http://schemas.microsoft.com/office/powerpoint/2010/main" val="31151310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ellenform">
  <a:themeElements>
    <a:clrScheme name="Wellen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ellen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ellen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0</TotalTime>
  <Words>192</Words>
  <Application>Microsoft Office PowerPoint</Application>
  <PresentationFormat>Bildschirmpräsentation (4:3)</PresentationFormat>
  <Paragraphs>72</Paragraphs>
  <Slides>18</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18</vt:i4>
      </vt:variant>
    </vt:vector>
  </HeadingPairs>
  <TitlesOfParts>
    <vt:vector size="21" baseType="lpstr">
      <vt:lpstr>Candara</vt:lpstr>
      <vt:lpstr>Symbol</vt:lpstr>
      <vt:lpstr>Wellenform</vt:lpstr>
      <vt:lpstr>Gesetzesänderungen und neue Gesetze 2020</vt:lpstr>
      <vt:lpstr>Zum 1. Januar 2020 traten in Deutschland zahlreiche Gesetzesänderungen und neue Gesetze in Kraft.  Wer weiß, welche Gesetzesänderungen 2020 anstehen, kann Geld sparen und Fehler vermeiden.</vt:lpstr>
      <vt:lpstr>Das erwartet Sie</vt:lpstr>
      <vt:lpstr>Änderungen in der Sozialversicherung</vt:lpstr>
      <vt:lpstr>Gesetzesänderungen und neue Gesetze für Arbeitgeber</vt:lpstr>
      <vt:lpstr>Gesetzesänderungen und neue Gesetze für Steuerzahler  (I)</vt:lpstr>
      <vt:lpstr>Gesetzesänderungen und neue Gesetze für Steuerzahler  (II)</vt:lpstr>
      <vt:lpstr>Gesetzesänderungen für Immobilienbesitzer</vt:lpstr>
      <vt:lpstr>Gesetzesänderungen und neue Gesetze für Familien (I)</vt:lpstr>
      <vt:lpstr>Gesetzesänderungen und neue Gesetze für Familien (II)</vt:lpstr>
      <vt:lpstr>Gesetzesänderungen und neue Gesetze für Rentner</vt:lpstr>
      <vt:lpstr>Neue Regelungen für alle Bürger (I)</vt:lpstr>
      <vt:lpstr>Neue Regelungen für alle Bürger (II)</vt:lpstr>
      <vt:lpstr>Neue Regelungen für alle Bürger (III)</vt:lpstr>
      <vt:lpstr>Neue Regelungen für alle Bürger (IV)</vt:lpstr>
      <vt:lpstr>Ausblick: Neuregelungen für 2021 (I)</vt:lpstr>
      <vt:lpstr>Ausblick: Neuregelungen für 2021 (II)</vt:lpstr>
      <vt:lpstr>Ausblick: Neuregelungen für 2021 (III)</vt:lpstr>
    </vt:vector>
  </TitlesOfParts>
  <Company>Universität Passau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Deeskalierender Umgang mit Bedrohungssituationen</dc:title>
  <dc:creator>Ich</dc:creator>
  <cp:lastModifiedBy>Scheungraber, Ingrid</cp:lastModifiedBy>
  <cp:revision>131</cp:revision>
  <cp:lastPrinted>2020-01-15T09:48:51Z</cp:lastPrinted>
  <dcterms:created xsi:type="dcterms:W3CDTF">2017-07-25T12:41:07Z</dcterms:created>
  <dcterms:modified xsi:type="dcterms:W3CDTF">2020-01-15T11:45:42Z</dcterms:modified>
</cp:coreProperties>
</file>