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6"/>
  </p:notesMasterIdLst>
  <p:handoutMasterIdLst>
    <p:handoutMasterId r:id="rId7"/>
  </p:handoutMasterIdLst>
  <p:sldIdLst>
    <p:sldId id="278" r:id="rId2"/>
    <p:sldId id="362" r:id="rId3"/>
    <p:sldId id="276" r:id="rId4"/>
    <p:sldId id="277" r:id="rId5"/>
  </p:sldIdLst>
  <p:sldSz cx="9144000" cy="6858000" type="screen4x3"/>
  <p:notesSz cx="9928225" cy="67976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80">
          <p15:clr>
            <a:srgbClr val="A4A3A4"/>
          </p15:clr>
        </p15:guide>
        <p15:guide id="2" orient="horz" pos="799">
          <p15:clr>
            <a:srgbClr val="A4A3A4"/>
          </p15:clr>
        </p15:guide>
        <p15:guide id="3" orient="horz" pos="436">
          <p15:clr>
            <a:srgbClr val="A4A3A4"/>
          </p15:clr>
        </p15:guide>
        <p15:guide id="4" orient="horz" pos="2432">
          <p15:clr>
            <a:srgbClr val="A4A3A4"/>
          </p15:clr>
        </p15:guide>
        <p15:guide id="5" orient="horz" pos="3748">
          <p15:clr>
            <a:srgbClr val="A4A3A4"/>
          </p15:clr>
        </p15:guide>
        <p15:guide id="6" orient="horz" pos="1026">
          <p15:clr>
            <a:srgbClr val="A4A3A4"/>
          </p15:clr>
        </p15:guide>
        <p15:guide id="7" orient="horz" pos="3521">
          <p15:clr>
            <a:srgbClr val="A4A3A4"/>
          </p15:clr>
        </p15:guide>
        <p15:guide id="8" pos="567">
          <p15:clr>
            <a:srgbClr val="A4A3A4"/>
          </p15:clr>
        </p15:guide>
        <p15:guide id="9" pos="204">
          <p15:clr>
            <a:srgbClr val="A4A3A4"/>
          </p15:clr>
        </p15:guide>
        <p15:guide id="10" pos="5511">
          <p15:clr>
            <a:srgbClr val="A4A3A4"/>
          </p15:clr>
        </p15:guide>
        <p15:guide id="11" pos="4241">
          <p15:clr>
            <a:srgbClr val="A4A3A4"/>
          </p15:clr>
        </p15:guide>
        <p15:guide id="12" pos="4468">
          <p15:clr>
            <a:srgbClr val="A4A3A4"/>
          </p15:clr>
        </p15:guide>
        <p15:guide id="13" pos="793">
          <p15:clr>
            <a:srgbClr val="A4A3A4"/>
          </p15:clr>
        </p15:guide>
        <p15:guide id="14" pos="2154">
          <p15:clr>
            <a:srgbClr val="A4A3A4"/>
          </p15:clr>
        </p15:guide>
        <p15:guide id="15" pos="1791">
          <p15:clr>
            <a:srgbClr val="A4A3A4"/>
          </p15:clr>
        </p15:guide>
        <p15:guide id="16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4D4D4D"/>
    <a:srgbClr val="FF9900"/>
    <a:srgbClr val="FEEBD2"/>
    <a:srgbClr val="003366"/>
    <a:srgbClr val="339933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706" autoAdjust="0"/>
  </p:normalViewPr>
  <p:slideViewPr>
    <p:cSldViewPr showGuides="1">
      <p:cViewPr varScale="1">
        <p:scale>
          <a:sx n="111" d="100"/>
          <a:sy n="111" d="100"/>
        </p:scale>
        <p:origin x="1650" y="96"/>
      </p:cViewPr>
      <p:guideLst>
        <p:guide orient="horz" pos="1480"/>
        <p:guide orient="horz" pos="799"/>
        <p:guide orient="horz" pos="436"/>
        <p:guide orient="horz" pos="2432"/>
        <p:guide orient="horz" pos="3748"/>
        <p:guide orient="horz" pos="1026"/>
        <p:guide orient="horz" pos="3521"/>
        <p:guide pos="567"/>
        <p:guide pos="204"/>
        <p:guide pos="5511"/>
        <p:guide pos="4241"/>
        <p:guide pos="4468"/>
        <p:guide pos="793"/>
        <p:guide pos="2154"/>
        <p:guide pos="1791"/>
        <p:guide pos="39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40" d="100"/>
          <a:sy n="140" d="100"/>
        </p:scale>
        <p:origin x="-1812" y="-102"/>
      </p:cViewPr>
      <p:guideLst>
        <p:guide orient="horz" pos="2141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t" anchorCtr="0" compatLnSpc="1">
            <a:prstTxWarp prst="textNoShape">
              <a:avLst/>
            </a:prstTxWarp>
          </a:bodyPr>
          <a:lstStyle>
            <a:lvl1pPr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543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t" anchorCtr="0" compatLnSpc="1">
            <a:prstTxWarp prst="textNoShape">
              <a:avLst/>
            </a:prstTxWarp>
          </a:bodyPr>
          <a:lstStyle>
            <a:lvl1pPr algn="r"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117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b" anchorCtr="0" compatLnSpc="1">
            <a:prstTxWarp prst="textNoShape">
              <a:avLst/>
            </a:prstTxWarp>
          </a:bodyPr>
          <a:lstStyle>
            <a:lvl1pPr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543" y="6457117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b" anchorCtr="0" compatLnSpc="1">
            <a:prstTxWarp prst="textNoShape">
              <a:avLst/>
            </a:prstTxWarp>
          </a:bodyPr>
          <a:lstStyle>
            <a:lvl1pPr algn="r"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6389E56-B004-46F7-9459-1425C9ED3CA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200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729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algn="r"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09588"/>
            <a:ext cx="33972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461" y="3228559"/>
            <a:ext cx="7943306" cy="3059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/>
          <a:p>
            <a:pPr lvl="0" algn="l" rtl="0"/>
            <a:r>
              <a:rPr lang="en-GB" b="0" i="0" u="none" baseline="0"/>
              <a:t>Click to edit Master text styles</a:t>
            </a:r>
          </a:p>
          <a:p>
            <a:pPr lvl="1" algn="l" rtl="0"/>
            <a:r>
              <a:rPr lang="en-GB" b="0" i="0" u="none" baseline="0"/>
              <a:t>Second level</a:t>
            </a:r>
          </a:p>
          <a:p>
            <a:pPr lvl="2" algn="l" rtl="0"/>
            <a:r>
              <a:rPr lang="en-GB" b="0" i="0" u="none" baseline="0"/>
              <a:t>Third level</a:t>
            </a:r>
          </a:p>
          <a:p>
            <a:pPr lvl="3" algn="l" rtl="0"/>
            <a:r>
              <a:rPr lang="en-GB" b="0" i="0" u="none" baseline="0"/>
              <a:t>Fourth level</a:t>
            </a:r>
          </a:p>
          <a:p>
            <a:pPr lvl="4" algn="l" rtl="0"/>
            <a:r>
              <a:rPr lang="en-GB" b="0" i="0" u="none" baseline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117"/>
            <a:ext cx="4303682" cy="338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729" y="6457117"/>
            <a:ext cx="4303682" cy="338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algn="r"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fld id="{54380608-6676-4749-BFD4-FD75973E965B}" type="slidenum">
              <a:rPr/>
              <a:pPr algn="l" rtl="0"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609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44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288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99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eku.uni-passau.de/en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900113" y="1773238"/>
            <a:ext cx="7848600" cy="576262"/>
          </a:xfrm>
          <a:prstGeom prst="rect">
            <a:avLst/>
          </a:prstGeom>
        </p:spPr>
        <p:txBody>
          <a:bodyPr lIns="0" rIns="0" bIns="108000" anchor="b" anchorCtr="0"/>
          <a:lstStyle>
            <a:lvl1pPr marL="0" indent="0">
              <a:buNone/>
              <a:defRPr sz="2800" b="1">
                <a:solidFill>
                  <a:schemeClr val="bg2"/>
                </a:solidFill>
              </a:defRPr>
            </a:lvl1pPr>
          </a:lstStyle>
          <a:p>
            <a:pPr lvl="0" algn="l" rtl="0"/>
            <a:r>
              <a:rPr lang="en-GB" b="1" i="0" u="none" baseline="0" noProof="0" dirty="0" err="1"/>
              <a:t>Formatvorlagen</a:t>
            </a:r>
            <a:r>
              <a:rPr lang="en-GB" b="1" i="0" u="none" baseline="0" noProof="0" dirty="0"/>
              <a:t> des </a:t>
            </a:r>
            <a:r>
              <a:rPr lang="en-GB" b="1" i="0" u="none" baseline="0" noProof="0" dirty="0" err="1"/>
              <a:t>Textmasters</a:t>
            </a:r>
            <a:r>
              <a:rPr lang="en-GB" b="1" i="0" u="none" baseline="0" noProof="0" dirty="0"/>
              <a:t> </a:t>
            </a:r>
            <a:r>
              <a:rPr lang="en-GB" b="1" i="0" u="none" baseline="0" noProof="0" dirty="0" err="1"/>
              <a:t>bearbeiten</a:t>
            </a:r>
            <a:endParaRPr lang="en-GB" b="1" i="0" u="none" baseline="0" noProof="0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2349500"/>
            <a:ext cx="9144000" cy="3240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707904" y="5589589"/>
            <a:ext cx="5040809" cy="863600"/>
          </a:xfrm>
          <a:prstGeom prst="rect">
            <a:avLst/>
          </a:prstGeom>
        </p:spPr>
        <p:txBody>
          <a:bodyPr tIns="252000"/>
          <a:lstStyle>
            <a:lvl1pPr marL="0" indent="0" algn="r">
              <a:buNone/>
              <a:defRPr sz="2000"/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pic>
        <p:nvPicPr>
          <p:cNvPr id="2" name="Grafik 1" descr="Logo of the Faculty of Humanities and Cultural Studies of the University of Passau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22262"/>
            <a:ext cx="2808312" cy="94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73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a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268414"/>
            <a:ext cx="9144000" cy="2592386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49" y="1268414"/>
            <a:ext cx="8424863" cy="259238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0" y="3895200"/>
            <a:ext cx="9156700" cy="20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0536E7-2682-46A4-9D9C-7E9F83238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5AB981-3277-41E9-A558-38DBD789759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0D5F9E-7051-4613-AEED-37AAAE120E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ED1874-46B6-4125-98E4-C030ED1DD57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4786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Rechteck 4"/>
          <p:cNvSpPr/>
          <p:nvPr userDrawn="1"/>
        </p:nvSpPr>
        <p:spPr bwMode="auto">
          <a:xfrm>
            <a:off x="6300788" y="2840400"/>
            <a:ext cx="2843212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6300788" y="2840400"/>
            <a:ext cx="2843213" cy="153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6300788" y="44028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F7FE381E-8371-4582-953B-CE004980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C9105B27-FD0B-48B3-907E-7C28300433E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008ED5D-71F8-4E85-9ED1-E3DCF24975B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67B2B87-389B-4CA7-AA24-431D3DAC158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8656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2843213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0" y="2844000"/>
            <a:ext cx="2843213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4000"/>
            <a:ext cx="2843213" cy="153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0" y="44136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6328B41A-5493-47BE-8A1A-DDD28DC44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FDA9FE4B-661D-4633-AD91-09BFDC906C0C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82725C03-3A30-4895-B408-3864454D447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99ACF6F-DD90-479A-9815-75838009804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24999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323850" y="1268413"/>
            <a:ext cx="8424863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B9C40D0-6CB6-4843-A8A2-8425CAD7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144D87E7-6902-4688-A0B3-D35AAB8A55F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FF3A67E-8A2C-44DB-AAFC-CB6C1F8B633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119E42CB-03A5-4623-B8BD-EA02DB500F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43693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885825" y="1268413"/>
            <a:ext cx="7862888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323850" y="1772818"/>
            <a:ext cx="8424863" cy="3816770"/>
          </a:xfrm>
          <a:prstGeom prst="rect">
            <a:avLst/>
          </a:prstGeom>
        </p:spPr>
        <p:txBody>
          <a:bodyPr lIns="216000" t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323850" y="5589588"/>
            <a:ext cx="7862888" cy="360362"/>
          </a:xfrm>
          <a:prstGeom prst="rect">
            <a:avLst/>
          </a:prstGeom>
        </p:spPr>
        <p:txBody>
          <a:bodyPr lIns="90000" tIns="46800" anchor="b" anchorCtr="0">
            <a:normAutofit/>
          </a:bodyPr>
          <a:lstStyle>
            <a:lvl1pPr marL="0" indent="0">
              <a:buNone/>
              <a:defRPr sz="1400"/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2EBF73D-0F45-4B68-A80F-C1EA244AB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029E17EF-9A09-49F9-824F-A905DDA30F7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2DB18E36-62CF-441C-9D6A-6C79ABFE7F9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9B33F486-E619-48C4-8423-198EB7D9960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4636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1260000"/>
            <a:ext cx="9144000" cy="46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6DC37E-7F3D-4263-AA28-5D1EBB587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B476A7-1BF3-4E15-996C-342858D76CA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7C1BA50-51BE-49CC-8ACC-1E77C85AB99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3AB2DB0E-5D07-4BDC-A1CE-FDF326E5B0D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51246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0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288000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13BBF7B-8629-4C41-BE2F-B4DAAB219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B9F2632-2566-4CD7-A60B-7C5522044CE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71C8FDE8-4D48-4AB9-83D9-BAEE4F2E2B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D6E1F75F-F561-442C-826B-6A83B7B5BBC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27953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0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288000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0" y="3625200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6300788" y="3625200"/>
            <a:ext cx="2843212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0C1B630-6F62-4D40-89B8-8245F9144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ED4478-721E-43F2-AF84-31F8DD3FC73A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A02C8B9E-2116-423E-B80A-C827AD91252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DA63DC29-98CD-4651-BFC3-A6A8933F0EB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71287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86D39C-B526-44AB-B2EA-D9875A8B1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6737D8B-E5FC-494F-858A-0742245F8729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BBDA9E0A-A818-4FC1-94FD-D43BA60C1AF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F3BFD1B1-6DDD-4D13-AFA1-0DCC1AADACB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53647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2880000" y="3625200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745C6A5-6955-49C7-B46D-C53335947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EF8EB8-04BD-4D6E-8A34-9B7805977A1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7CA0F85F-3AB8-4D02-93D6-17EB973E595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E052AA52-CA7C-4AEC-8165-C773DC29C02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1198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nddesign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1268413"/>
            <a:ext cx="8424863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E222675A-8C24-46A2-B7DB-F2393865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2B206213-F16A-4E44-91EB-B0928DF321D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E35C5701-AC60-4B8C-A1F9-AE487AB507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FF054588-DCCA-40EA-92DB-EFE539524F0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774591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0" y="1268412"/>
            <a:ext cx="6264000" cy="2322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323575" y="1268412"/>
            <a:ext cx="5940425" cy="2321999"/>
          </a:xfrm>
          <a:prstGeom prst="rect">
            <a:avLst/>
          </a:prstGeom>
        </p:spPr>
        <p:txBody>
          <a:bodyPr lIns="216000" r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2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0DD81595-BF71-46A2-BA8D-FB823518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0F74C4CE-9E60-42CD-99DB-15C142A1A51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643EAAB5-8E3D-46BC-A9F9-13EE5F0E53A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3FECB25D-6CA0-4691-AD42-3ECE37C5906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64439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8"/>
          </p:nvPr>
        </p:nvSpPr>
        <p:spPr>
          <a:xfrm>
            <a:off x="3060000" y="1268412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-1" y="1268413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120000" y="1268413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8D7DC6D-73D8-4533-A878-0BB49C5F6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F30D707-F7D3-4032-B25B-036F616FD8B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3B46D796-930B-4D1B-ADB1-211E6DF08125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195AC60C-743D-4351-8269-853A3600E7C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1763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chemeClr val="bg2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1" y="1628775"/>
            <a:ext cx="2808000" cy="3960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2843213" y="1628775"/>
            <a:ext cx="6300787" cy="3960813"/>
          </a:xfrm>
          <a:prstGeom prst="rect">
            <a:avLst/>
          </a:prstGeom>
          <a:solidFill>
            <a:srgbClr val="DDDDDD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43214" y="1628775"/>
            <a:ext cx="5905500" cy="3960813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chemeClr val="bg2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35C2B367-C5B1-4C01-B7D5-76EC3863B50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9D37EE19-E11B-4ED1-A106-099A1BA8B5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0356722-05EE-4F8C-9430-59C85E418E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EA57B27-897C-4507-BF5F-CA442F6CF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2267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recht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628775"/>
            <a:ext cx="6300788" cy="3960813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6000" tIns="46800" rIns="216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6336000" y="1628775"/>
            <a:ext cx="2808000" cy="3960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1638300"/>
            <a:ext cx="5976342" cy="3960813"/>
          </a:xfrm>
          <a:prstGeom prst="rect">
            <a:avLst/>
          </a:prstGeom>
        </p:spPr>
        <p:txBody>
          <a:bodyPr lIns="216000" r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CCDB067-017E-4965-A988-79D0A4005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7442A802-81AE-4239-9EFB-7452D9D8A7F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544AF816-5AB4-4823-AA24-139E2DEEAF5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249AFD24-FA50-4E68-BA7D-C285FA4FAC9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1128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 mit 3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85825" y="1268413"/>
            <a:ext cx="4765675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732588" y="177120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900113" y="1772816"/>
            <a:ext cx="5400675" cy="1368152"/>
          </a:xfrm>
          <a:prstGeom prst="rect">
            <a:avLst/>
          </a:prstGeom>
        </p:spPr>
        <p:txBody>
          <a:bodyPr lIns="216000" tIns="216000" rIns="216000" b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8136000" y="1772816"/>
            <a:ext cx="1008000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32" name="Textplatzhalt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900113" y="3140968"/>
            <a:ext cx="5400675" cy="1440830"/>
          </a:xfrm>
          <a:prstGeom prst="rect">
            <a:avLst/>
          </a:prstGeom>
        </p:spPr>
        <p:txBody>
          <a:bodyPr lIns="216000" tIns="216000" rIns="216000" b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9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6732392" y="316905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732588" y="3175200"/>
            <a:ext cx="1367804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38" name="Rechteck 37"/>
          <p:cNvSpPr/>
          <p:nvPr userDrawn="1"/>
        </p:nvSpPr>
        <p:spPr bwMode="auto">
          <a:xfrm>
            <a:off x="8136000" y="4581950"/>
            <a:ext cx="1008000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20" name="Bildplatzhalter 14"/>
          <p:cNvSpPr>
            <a:spLocks noGrp="1"/>
          </p:cNvSpPr>
          <p:nvPr>
            <p:ph type="pic" sz="quarter" idx="14"/>
          </p:nvPr>
        </p:nvSpPr>
        <p:spPr>
          <a:xfrm>
            <a:off x="6732588" y="458280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33" name="Textplatzhalt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895003" y="4593630"/>
            <a:ext cx="5400675" cy="1368152"/>
          </a:xfrm>
          <a:prstGeom prst="rect">
            <a:avLst/>
          </a:prstGeom>
        </p:spPr>
        <p:txBody>
          <a:bodyPr lIns="216000" tIns="216000" r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EC0172B-2C38-4313-9C9B-EDD6479A4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2541D8FB-EE0A-42B9-A455-D09EA92FE49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D4F59D8E-9E02-4B87-8477-16B7A616536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F804B36D-7D77-4F67-B5A9-D190234E04B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2900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94564" y="1260475"/>
            <a:ext cx="4154149" cy="4681537"/>
          </a:xfrm>
          <a:prstGeom prst="rect">
            <a:avLst/>
          </a:prstGeom>
        </p:spPr>
        <p:txBody>
          <a:bodyPr lIns="216000" tIns="216000" rIns="0" anchor="t" anchorCtr="0"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6" name="Rechteck 5"/>
          <p:cNvSpPr/>
          <p:nvPr userDrawn="1"/>
        </p:nvSpPr>
        <p:spPr bwMode="auto">
          <a:xfrm>
            <a:off x="0" y="1268412"/>
            <a:ext cx="4554000" cy="4681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6000" tIns="46800" rIns="216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68413"/>
            <a:ext cx="4230688" cy="4681537"/>
          </a:xfrm>
          <a:prstGeom prst="rect">
            <a:avLst/>
          </a:prstGeom>
        </p:spPr>
        <p:txBody>
          <a:bodyPr lIns="216000" tIns="216000" rIns="216000" anchor="t" anchorCtr="0"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4590000" y="1268413"/>
            <a:ext cx="4554000" cy="4681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C21CD44-7535-44C2-85E4-C39A7BD96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4723E5-B838-4C40-AEAD-870ABBB3047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E6A68653-87BA-4E53-8EE1-54855EBC60F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86AE1062-C82C-431D-BE5D-7D8A28AE79F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8380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rechts + grau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8" name="Rechteck 17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9" name="Textplatzhalt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885825" y="1268413"/>
            <a:ext cx="4765675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628774"/>
            <a:ext cx="2843213" cy="2195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628775"/>
            <a:ext cx="5976938" cy="3960813"/>
          </a:xfrm>
          <a:prstGeom prst="rect">
            <a:avLst/>
          </a:prstGeom>
        </p:spPr>
        <p:txBody>
          <a:bodyPr lIns="216000" tIns="216000" rIns="216000" anchor="ctr" anchorCtr="0">
            <a:normAutofit/>
          </a:bodyPr>
          <a:lstStyle>
            <a:lvl1pPr algn="l">
              <a:spcBef>
                <a:spcPts val="600"/>
              </a:spcBef>
              <a:spcAft>
                <a:spcPts val="600"/>
              </a:spcAft>
              <a:defRPr sz="2000"/>
            </a:lvl1pPr>
            <a:lvl2pPr algn="l">
              <a:spcBef>
                <a:spcPts val="600"/>
              </a:spcBef>
              <a:spcAft>
                <a:spcPts val="600"/>
              </a:spcAft>
              <a:defRPr sz="1800"/>
            </a:lvl2pPr>
            <a:lvl3pPr algn="l">
              <a:spcBef>
                <a:spcPts val="600"/>
              </a:spcBef>
              <a:spcAft>
                <a:spcPts val="600"/>
              </a:spcAft>
              <a:defRPr sz="1600"/>
            </a:lvl3pPr>
            <a:lvl4pPr algn="l"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300788" y="3860800"/>
            <a:ext cx="2843212" cy="172878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8AA52D4-4C14-47CE-A369-46BF4DCB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A599681C-BB3D-42D3-8A1E-7142249C261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6A91A683-BCD3-4A14-9058-829E7B03689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1EA93BDA-B9B9-4743-B6B3-C20456E180F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9544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2843213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2880000" y="1268413"/>
            <a:ext cx="6264000" cy="468153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9" name="Rechteck 18"/>
          <p:cNvSpPr/>
          <p:nvPr userDrawn="1"/>
        </p:nvSpPr>
        <p:spPr bwMode="auto">
          <a:xfrm>
            <a:off x="0" y="2840400"/>
            <a:ext cx="2843213" cy="15372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0581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0" y="44136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D7814592-46A6-4B71-A02D-34CE1FC8A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635B6FA7-4572-4117-9596-ED762C282BBE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4ECB2B7A-C772-49A4-A6D9-DBB914C4216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2E1671C6-5AC2-43F2-8C35-2BECB89A259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8521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0" y="1268412"/>
            <a:ext cx="6264000" cy="468153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6300787" y="28404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300788" y="2840400"/>
            <a:ext cx="2843212" cy="151216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6300788" y="44028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1AD136A-ADDD-40B6-9770-AE3868117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81F06775-A57B-47BE-A8CF-CEB92169602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A6A6F51F-0CC9-4D21-84CB-F9C2692453C5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E20B8F42-D91A-4351-9C1D-B405BC8CF33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264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hyperlink" Target="https://www.geku.uni-passau.de/en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324000" y="176400"/>
            <a:ext cx="6476400" cy="507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algn="l" rtl="0"/>
            <a:r>
              <a:rPr lang="en-GB" b="0" i="0" u="none" baseline="0" noProof="0" dirty="0" err="1"/>
              <a:t>Titelmasterformat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durch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Klicken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noProof="0" dirty="0"/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325438" y="6444000"/>
            <a:ext cx="1622132" cy="360000"/>
          </a:xfrm>
          <a:prstGeom prst="rect">
            <a:avLst/>
          </a:prstGeom>
        </p:spPr>
        <p:txBody>
          <a:bodyPr vert="horz" lIns="9000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019571" y="6444000"/>
            <a:ext cx="517685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8208713" y="6444000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  <p:pic>
        <p:nvPicPr>
          <p:cNvPr id="11" name="Grafik 10" descr="Logo of the Faculty of Humanities and Cultural Studies of the University of Passau">
            <a:hlinkClick r:id="rId23"/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1648" y="282661"/>
            <a:ext cx="1907066" cy="640179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6" r:id="rId5"/>
    <p:sldLayoutId id="2147483761" r:id="rId6"/>
    <p:sldLayoutId id="2147483762" r:id="rId7"/>
    <p:sldLayoutId id="2147483745" r:id="rId8"/>
    <p:sldLayoutId id="2147483747" r:id="rId9"/>
    <p:sldLayoutId id="2147483744" r:id="rId10"/>
    <p:sldLayoutId id="2147483749" r:id="rId11"/>
    <p:sldLayoutId id="2147483748" r:id="rId12"/>
    <p:sldLayoutId id="2147483750" r:id="rId13"/>
    <p:sldLayoutId id="2147483752" r:id="rId14"/>
    <p:sldLayoutId id="2147483751" r:id="rId15"/>
    <p:sldLayoutId id="2147483753" r:id="rId16"/>
    <p:sldLayoutId id="2147483760" r:id="rId17"/>
    <p:sldLayoutId id="2147483754" r:id="rId18"/>
    <p:sldLayoutId id="2147483759" r:id="rId19"/>
    <p:sldLayoutId id="2147483756" r:id="rId20"/>
    <p:sldLayoutId id="2147483755" r:id="rId21"/>
  </p:sldLayoutIdLst>
  <p:hf hdr="0"/>
  <p:txStyles>
    <p:titleStyle>
      <a:lvl1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200" b="1" i="1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2pPr>
      <a:lvl3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3pPr>
      <a:lvl4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4pPr>
      <a:lvl5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D219E5F-3EA6-9924-7DEB-AE4137EFDC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568" y="1052736"/>
            <a:ext cx="8424863" cy="51135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Dear Lecturer,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Thank you for including the information on the following slides in your first class. By doing so, you are making an important contribution to fostering an open, equitable and learning-friendly environment at our University, as well as to strengthening respectful interactions.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slides are intended to support the shaping of the course together with students and to provide guidance in addressing potential barriers or incidents.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Many thanks and best regards,</a:t>
            </a:r>
          </a:p>
          <a:p>
            <a:pPr marL="0" indent="0">
              <a:buNone/>
            </a:pP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Your Executive Support Unit for Diversity and Gender Equality, on behalf of the Vice President for International Affairs and Diversity, </a:t>
            </a:r>
            <a:b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Professor Christina Hansen</a:t>
            </a:r>
            <a:endParaRPr lang="en-GB" i="1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D5A7D80-FEC8-9A57-F720-1D17AA6B2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Information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Lecturers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BAFADC-512B-0319-917B-DE3282D3A35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560"/>
            <a:fld id="{8C584D87-7198-4C07-B06D-DAE8C5C29FC7}" type="datetime4">
              <a:rPr lang="de-DE" smtClean="0">
                <a:solidFill>
                  <a:srgbClr val="7F7F7F"/>
                </a:solidFill>
                <a:cs typeface="Arial" charset="0"/>
              </a:rPr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E2997E-A6D0-BD44-F5C1-53E264C3C6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560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F141EF-BB1E-491C-BDBA-D1CA0C7DEE8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560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560"/>
              <a:t>1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1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l" rtl="0"/>
            <a:r>
              <a:rPr lang="en-GB" b="1" i="0" u="none" baseline="0" dirty="0"/>
              <a:t>Lecture or presentation title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r" rtl="0"/>
            <a:r>
              <a:rPr lang="en-GB" b="0" i="0" u="none" baseline="0" dirty="0"/>
              <a:t>Presenter’s name or other information</a:t>
            </a:r>
          </a:p>
          <a:p>
            <a:pPr algn="r" rtl="0"/>
            <a:r>
              <a:rPr lang="en-GB" b="0" i="0" u="none" baseline="0" dirty="0"/>
              <a:t>Date</a:t>
            </a:r>
            <a:endParaRPr lang="en-GB" dirty="0"/>
          </a:p>
        </p:txBody>
      </p:sp>
      <p:pic>
        <p:nvPicPr>
          <p:cNvPr id="13" name="Bildplatzhalter 1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E70494B9-ABE5-0057-8019-342D67C554D8}"/>
              </a:ext>
            </a:extLst>
          </p:cNvPr>
          <p:cNvGrpSpPr>
            <a:grpSpLocks noChangeAspect="1"/>
          </p:cNvGrpSpPr>
          <p:nvPr/>
        </p:nvGrpSpPr>
        <p:grpSpPr>
          <a:xfrm>
            <a:off x="7076383" y="2348750"/>
            <a:ext cx="2067617" cy="3240838"/>
            <a:chOff x="7681763" y="1949176"/>
            <a:chExt cx="2088232" cy="3060662"/>
          </a:xfrm>
          <a:solidFill>
            <a:srgbClr val="F29400"/>
          </a:solidFill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42D65E27-A408-772D-2C30-41BDC6A94C32}"/>
                </a:ext>
              </a:extLst>
            </p:cNvPr>
            <p:cNvSpPr/>
            <p:nvPr/>
          </p:nvSpPr>
          <p:spPr bwMode="auto">
            <a:xfrm>
              <a:off x="7681763" y="1949176"/>
              <a:ext cx="2088232" cy="3060662"/>
            </a:xfrm>
            <a:prstGeom prst="rect">
              <a:avLst/>
            </a:prstGeom>
            <a:grp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482" tIns="35091" rIns="67482" bIns="3509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85560" eaLnBrk="0" hangingPunct="0">
                <a:spcBef>
                  <a:spcPct val="20000"/>
                </a:spcBef>
              </a:pPr>
              <a:endParaRPr lang="de-DE" sz="1350">
                <a:solidFill>
                  <a:srgbClr val="000066"/>
                </a:solidFill>
              </a:endParaRPr>
            </a:p>
          </p:txBody>
        </p: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1D05809E-79FF-0A62-2289-5F234DD1A1AB}"/>
                </a:ext>
              </a:extLst>
            </p:cNvPr>
            <p:cNvSpPr txBox="1"/>
            <p:nvPr/>
          </p:nvSpPr>
          <p:spPr>
            <a:xfrm>
              <a:off x="7681763" y="2028817"/>
              <a:ext cx="2088232" cy="5522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600" b="1" dirty="0"/>
                <a:t>Questions </a:t>
              </a:r>
              <a:r>
                <a:rPr lang="de-DE" sz="1600" b="1" dirty="0" err="1"/>
                <a:t>or</a:t>
              </a:r>
              <a:r>
                <a:rPr lang="de-DE" sz="1600" b="1" dirty="0"/>
                <a:t> </a:t>
              </a:r>
              <a:r>
                <a:rPr lang="de-DE" sz="1600" b="1" dirty="0" err="1"/>
                <a:t>Concerns</a:t>
              </a:r>
              <a:r>
                <a:rPr lang="de-DE" sz="1600" b="1" dirty="0"/>
                <a:t>?</a:t>
              </a:r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627DA7A6-97F5-AA64-356E-E665B6BD2FEB}"/>
                </a:ext>
              </a:extLst>
            </p:cNvPr>
            <p:cNvSpPr txBox="1"/>
            <p:nvPr/>
          </p:nvSpPr>
          <p:spPr>
            <a:xfrm>
              <a:off x="7681763" y="4079543"/>
              <a:ext cx="2088232" cy="697598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Overview of support services at the University of Passau</a:t>
              </a:r>
            </a:p>
          </p:txBody>
        </p:sp>
      </p:grpSp>
      <p:pic>
        <p:nvPicPr>
          <p:cNvPr id="8" name="Grafik 7">
            <a:extLst>
              <a:ext uri="{FF2B5EF4-FFF2-40B4-BE49-F238E27FC236}">
                <a16:creationId xmlns:a16="http://schemas.microsoft.com/office/drawing/2014/main" id="{2513D142-5F29-B160-401C-18F88F6DA3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127" y="3235127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815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F457A60-DE86-49C9-D0A2-E3A1DD266C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670" y="908720"/>
            <a:ext cx="8658043" cy="56166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dirty="0"/>
              <a:t>We all share responsibility for the success of this course.</a:t>
            </a:r>
          </a:p>
          <a:p>
            <a:pPr>
              <a:lnSpc>
                <a:spcPct val="80000"/>
              </a:lnSpc>
            </a:pPr>
            <a:r>
              <a:rPr lang="en-GB" dirty="0"/>
              <a:t>This course is intended to be a place where: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you have room to pursue your own intellectual path and actively help shape academic discussion.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discrimination and exclusion are not tolerated.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every contribution is valued, and responsibility is shared collectively.</a:t>
            </a:r>
          </a:p>
          <a:p>
            <a:pPr>
              <a:lnSpc>
                <a:spcPct val="80000"/>
              </a:lnSpc>
            </a:pPr>
            <a:r>
              <a:rPr lang="en-GB" dirty="0"/>
              <a:t>The necessary conditions for this are: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Respect</a:t>
            </a:r>
            <a:r>
              <a:rPr lang="en-GB" sz="2000" dirty="0">
                <a:solidFill>
                  <a:schemeClr val="bg1"/>
                </a:solidFill>
              </a:rPr>
              <a:t> – for diverse perspectives.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Openness</a:t>
            </a:r>
            <a:r>
              <a:rPr lang="en-GB" sz="2000" dirty="0">
                <a:solidFill>
                  <a:schemeClr val="bg1"/>
                </a:solidFill>
              </a:rPr>
              <a:t> – to dialogue and a willingness to learn.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Solidarity</a:t>
            </a:r>
            <a:r>
              <a:rPr lang="en-GB" sz="2000" dirty="0">
                <a:solidFill>
                  <a:schemeClr val="bg1"/>
                </a:solidFill>
              </a:rPr>
              <a:t> – through mutual consideration, we create a safe and equitable space for everyone.</a:t>
            </a:r>
          </a:p>
          <a:p>
            <a:pPr marL="263024" lvl="1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If you have any questions or concerns, please feel free to contact me at any time: </a:t>
            </a:r>
            <a:r>
              <a:rPr lang="en-GB" sz="2000" dirty="0">
                <a:highlight>
                  <a:srgbClr val="FFFF00"/>
                </a:highlight>
              </a:rPr>
              <a:t>Contact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3AE7236-EBD9-47D5-67E9-4252B668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Welcome! 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9111BF-BFEA-3598-6A40-779A44ACD25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560"/>
            <a:fld id="{624C1221-C886-46C6-BDD1-4D76A247E78E}" type="datetime4">
              <a:rPr lang="de-DE" smtClean="0">
                <a:solidFill>
                  <a:srgbClr val="7F7F7F"/>
                </a:solidFill>
                <a:cs typeface="Arial" charset="0"/>
              </a:rPr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2EEDC0-1CF1-A4B9-DAA1-190C750C66B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560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FD12A3-069F-81AD-527F-62C90340BA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560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560"/>
              <a:t>3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15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9B814-941A-02E2-D91C-D529C732B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DC320-0E05-36BA-7E06-A0A4CCCB2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9" y="140348"/>
            <a:ext cx="7518563" cy="561422"/>
          </a:xfrm>
        </p:spPr>
        <p:txBody>
          <a:bodyPr>
            <a:normAutofit/>
          </a:bodyPr>
          <a:lstStyle/>
          <a:p>
            <a:r>
              <a:rPr lang="en-US" sz="1800" dirty="0"/>
              <a:t>Guidelines for equal opportunities in our course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54AF1D-499A-C451-B4E0-2FB3108989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2369" y="1211197"/>
            <a:ext cx="6364727" cy="471604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If you encounter barriers at the University that affect your ability to participate fully in your studies (e.g. health-related issues or caregiving responsibilities), please feel free to contact me or the relevant support services. Such circumstances can be taken into account when </a:t>
            </a:r>
            <a:r>
              <a:rPr lang="en-US" b="1" dirty="0"/>
              <a:t>designing course materials </a:t>
            </a:r>
            <a:r>
              <a:rPr lang="en-US" dirty="0"/>
              <a:t>and </a:t>
            </a:r>
            <a:r>
              <a:rPr lang="en-US" b="1" dirty="0"/>
              <a:t>lessons</a:t>
            </a:r>
            <a:r>
              <a:rPr lang="en-US" dirty="0"/>
              <a:t>.</a:t>
            </a:r>
          </a:p>
          <a:p>
            <a:r>
              <a:rPr lang="en-US" dirty="0"/>
              <a:t>Under certain conditions, you may apply for </a:t>
            </a:r>
            <a:r>
              <a:rPr lang="en-US" b="1" dirty="0"/>
              <a:t>academic adjustments/exam access arrangements</a:t>
            </a:r>
            <a:r>
              <a:rPr lang="en-US" dirty="0"/>
              <a:t>. To do so, please contact the Student Disabilities Officer.</a:t>
            </a:r>
          </a:p>
          <a:p>
            <a:r>
              <a:rPr lang="en-US" dirty="0"/>
              <a:t>If you experience or witness </a:t>
            </a:r>
            <a:r>
              <a:rPr lang="en-US" b="1" dirty="0"/>
              <a:t>discrimination</a:t>
            </a:r>
            <a:r>
              <a:rPr lang="en-US" dirty="0"/>
              <a:t> during the course – whether involving other participants or myself – please feel free to speak to me directly. Alternatively, you may contact one of the other designated support or reporting services available at the University.</a:t>
            </a:r>
          </a:p>
          <a:p>
            <a:r>
              <a:rPr lang="en-US" dirty="0"/>
              <a:t>Please let me know the </a:t>
            </a:r>
            <a:r>
              <a:rPr lang="en-US" b="1" dirty="0"/>
              <a:t>name</a:t>
            </a:r>
            <a:r>
              <a:rPr lang="en-US" dirty="0"/>
              <a:t> and </a:t>
            </a:r>
            <a:r>
              <a:rPr lang="en-US" b="1" dirty="0"/>
              <a:t>pronouns</a:t>
            </a:r>
            <a:r>
              <a:rPr lang="en-US" dirty="0"/>
              <a:t> you would like me to use when addressing you.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A2C52B01-D4F5-C6E4-2339-8FEA4E52237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A06F4DD-7252-4EF1-ADC3-85233FCEC051}" type="datetime4">
              <a:rPr lang="de-DE" smtClean="0"/>
              <a:t>22. Januar 2026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CACFDDEE-6441-EF0F-86CB-4CE61EC9EB2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Universität Passau</a:t>
            </a:r>
            <a:endParaRPr lang="de-DE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F3EE0077-E974-8442-CDA4-F78CD2CED4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8742581-81B1-425F-B25E-3CD197136A05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2CE3C906-66CF-817A-8910-847F1C57A3AE}"/>
              </a:ext>
            </a:extLst>
          </p:cNvPr>
          <p:cNvGrpSpPr>
            <a:grpSpLocks noChangeAspect="1"/>
          </p:cNvGrpSpPr>
          <p:nvPr/>
        </p:nvGrpSpPr>
        <p:grpSpPr>
          <a:xfrm>
            <a:off x="6804248" y="2282300"/>
            <a:ext cx="2027383" cy="2863268"/>
            <a:chOff x="7681763" y="1950317"/>
            <a:chExt cx="2088232" cy="3027622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765681C2-F9B4-216C-3ADB-120715BE17E0}"/>
                </a:ext>
              </a:extLst>
            </p:cNvPr>
            <p:cNvSpPr/>
            <p:nvPr/>
          </p:nvSpPr>
          <p:spPr bwMode="auto">
            <a:xfrm>
              <a:off x="7681763" y="1950317"/>
              <a:ext cx="2088232" cy="3027622"/>
            </a:xfrm>
            <a:prstGeom prst="rect">
              <a:avLst/>
            </a:prstGeom>
            <a:noFill/>
            <a:ln w="19050" cap="flat" cmpd="sng" algn="ctr">
              <a:solidFill>
                <a:srgbClr val="FF7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482" tIns="35091" rIns="67482" bIns="3509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85560" eaLnBrk="0" hangingPunct="0">
                <a:spcBef>
                  <a:spcPct val="20000"/>
                </a:spcBef>
              </a:pPr>
              <a:endParaRPr lang="de-DE" sz="135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A73A276D-754C-D601-9A1B-5C0DCFD53794}"/>
                </a:ext>
              </a:extLst>
            </p:cNvPr>
            <p:cNvSpPr txBox="1"/>
            <p:nvPr/>
          </p:nvSpPr>
          <p:spPr>
            <a:xfrm>
              <a:off x="7681763" y="2003753"/>
              <a:ext cx="2088232" cy="575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Questions </a:t>
              </a:r>
              <a:r>
                <a:rPr lang="de-DE" sz="1400" b="1" dirty="0" err="1">
                  <a:solidFill>
                    <a:schemeClr val="bg1">
                      <a:lumMod val="50000"/>
                    </a:schemeClr>
                  </a:solidFill>
                </a:rPr>
                <a:t>or</a:t>
              </a:r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  <a:r>
                <a:rPr lang="de-DE" sz="1400" b="1" dirty="0" err="1">
                  <a:solidFill>
                    <a:schemeClr val="bg1">
                      <a:lumMod val="50000"/>
                    </a:schemeClr>
                  </a:solidFill>
                </a:rPr>
                <a:t>Concerns</a:t>
              </a:r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?</a:t>
              </a: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EBDAEE5D-9176-E81E-CDDF-93CF418AF455}"/>
                </a:ext>
              </a:extLst>
            </p:cNvPr>
            <p:cNvSpPr txBox="1"/>
            <p:nvPr/>
          </p:nvSpPr>
          <p:spPr>
            <a:xfrm>
              <a:off x="7681763" y="4050469"/>
              <a:ext cx="2088232" cy="781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>
                      <a:lumMod val="50000"/>
                    </a:schemeClr>
                  </a:solidFill>
                </a:rPr>
                <a:t>Overview of support services at the University of Passau</a:t>
              </a:r>
            </a:p>
          </p:txBody>
        </p:sp>
      </p:grpSp>
      <p:pic>
        <p:nvPicPr>
          <p:cNvPr id="16" name="Grafik 15">
            <a:extLst>
              <a:ext uri="{FF2B5EF4-FFF2-40B4-BE49-F238E27FC236}">
                <a16:creationId xmlns:a16="http://schemas.microsoft.com/office/drawing/2014/main" id="{DFA02A23-D2B9-7797-04C5-3399CD471F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868" y="3016118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65677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Uni allgemein">
  <a:themeElements>
    <a:clrScheme name="Universität Passau">
      <a:dk1>
        <a:srgbClr val="7F7F7F"/>
      </a:dk1>
      <a:lt1>
        <a:srgbClr val="FFFFFF"/>
      </a:lt1>
      <a:dk2>
        <a:srgbClr val="4D4D4D"/>
      </a:dk2>
      <a:lt2>
        <a:srgbClr val="E5E5E5"/>
      </a:lt2>
      <a:accent1>
        <a:srgbClr val="F29400"/>
      </a:accent1>
      <a:accent2>
        <a:srgbClr val="E53138"/>
      </a:accent2>
      <a:accent3>
        <a:srgbClr val="006039"/>
      </a:accent3>
      <a:accent4>
        <a:srgbClr val="78D64B"/>
      </a:accent4>
      <a:accent5>
        <a:srgbClr val="702785"/>
      </a:accent5>
      <a:accent6>
        <a:srgbClr val="005AA1"/>
      </a:accent6>
      <a:hlink>
        <a:srgbClr val="F29400"/>
      </a:hlink>
      <a:folHlink>
        <a:srgbClr val="999F9E"/>
      </a:folHlink>
    </a:clrScheme>
    <a:fontScheme name="LehrstuhlInformationsmanagement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hrstuhlInformationsmanagement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Informationsmanagement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8">
        <a:dk1>
          <a:srgbClr val="4D4D4D"/>
        </a:dk1>
        <a:lt1>
          <a:srgbClr val="FFFFFF"/>
        </a:lt1>
        <a:dk2>
          <a:srgbClr val="000064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9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10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FF7F00"/>
        </a:accent1>
        <a:accent2>
          <a:srgbClr val="FF7F00"/>
        </a:accent2>
        <a:accent3>
          <a:srgbClr val="FFFFFF"/>
        </a:accent3>
        <a:accent4>
          <a:srgbClr val="404040"/>
        </a:accent4>
        <a:accent5>
          <a:srgbClr val="FFC0AA"/>
        </a:accent5>
        <a:accent6>
          <a:srgbClr val="E77200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_GEKU_EN" id="{3D821351-300C-4D55-9196-AA7736A4B02D}" vid="{DD6DEDB4-6697-4D33-AE56-2EC55C15B489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Vorlage_GEKU_EN</Template>
  <TotalTime>0</TotalTime>
  <Words>425</Words>
  <Application>Microsoft Office PowerPoint</Application>
  <PresentationFormat>Bildschirmpräsentation (4:3)</PresentationFormat>
  <Paragraphs>41</Paragraphs>
  <Slides>4</Slides>
  <Notes>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Courier New</vt:lpstr>
      <vt:lpstr>Times New Roman</vt:lpstr>
      <vt:lpstr>Vorlage Uni allgemein</vt:lpstr>
      <vt:lpstr>Information for Lecturers</vt:lpstr>
      <vt:lpstr>PowerPoint-Präsentation</vt:lpstr>
      <vt:lpstr>Welcome! </vt:lpstr>
      <vt:lpstr>Guidelines for equal opportunities in our course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Fahn, Regine</dc:creator>
  <cp:lastModifiedBy>Fahn, Regine</cp:lastModifiedBy>
  <cp:revision>2</cp:revision>
  <cp:lastPrinted>2014-07-28T11:44:42Z</cp:lastPrinted>
  <dcterms:created xsi:type="dcterms:W3CDTF">2025-12-02T08:46:32Z</dcterms:created>
  <dcterms:modified xsi:type="dcterms:W3CDTF">2026-01-22T11:49:14Z</dcterms:modified>
</cp:coreProperties>
</file>