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8" r:id="rId2"/>
    <p:sldId id="274" r:id="rId3"/>
    <p:sldId id="276" r:id="rId4"/>
    <p:sldId id="277" r:id="rId5"/>
  </p:sldIdLst>
  <p:sldSz cx="12195175" cy="6859588"/>
  <p:notesSz cx="6797675" cy="9926638"/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orient="horz" pos="2161" userDrawn="1">
          <p15:clr>
            <a:srgbClr val="A4A3A4"/>
          </p15:clr>
        </p15:guide>
        <p15:guide id="4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29400"/>
    <a:srgbClr val="005AA1"/>
    <a:srgbClr val="BC2A33"/>
    <a:srgbClr val="006039"/>
    <a:srgbClr val="E53138"/>
    <a:srgbClr val="999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19" autoAdjust="0"/>
    <p:restoredTop sz="89803" autoAdjust="0"/>
  </p:normalViewPr>
  <p:slideViewPr>
    <p:cSldViewPr>
      <p:cViewPr varScale="1">
        <p:scale>
          <a:sx n="99" d="100"/>
          <a:sy n="99" d="100"/>
        </p:scale>
        <p:origin x="234" y="90"/>
      </p:cViewPr>
      <p:guideLst>
        <p:guide orient="horz" pos="2160"/>
        <p:guide pos="2881"/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-85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>
      <p:cViewPr varScale="1">
        <p:scale>
          <a:sx n="61" d="100"/>
          <a:sy n="61" d="100"/>
        </p:scale>
        <p:origin x="240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09537-6DD8-4D70-8E12-BD185930ACAE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5328-5759-450C-BB1E-C55C1A0371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44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28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503488" y="1087438"/>
            <a:ext cx="9661526" cy="5435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5328-5759-450C-BB1E-C55C1A0371B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99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1" y="2350044"/>
            <a:ext cx="12195175" cy="32408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0463" y="1773650"/>
            <a:ext cx="10467525" cy="576395"/>
          </a:xfrm>
          <a:prstGeom prst="rect">
            <a:avLst/>
          </a:prstGeom>
        </p:spPr>
        <p:txBody>
          <a:bodyPr lIns="0" tIns="54425" rIns="0" bIns="128563" anchor="b" anchorCtr="0"/>
          <a:lstStyle>
            <a:lvl1pPr marL="0" indent="0">
              <a:buNone/>
              <a:defRPr sz="3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45160" y="5590883"/>
            <a:ext cx="6722829" cy="863800"/>
          </a:xfrm>
          <a:prstGeom prst="rect">
            <a:avLst/>
          </a:prstGeom>
        </p:spPr>
        <p:txBody>
          <a:bodyPr lIns="108850" tIns="299981" rIns="108850" bIns="54425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971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" y="2840400"/>
            <a:ext cx="3791938" cy="153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3852000" y="1260000"/>
            <a:ext cx="8354175" cy="4680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23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0" y="1260000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867786" y="1260000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27" name="Foliennummernplatzhalter 10"/>
          <p:cNvSpPr txBox="1">
            <a:spLocks/>
          </p:cNvSpPr>
          <p:nvPr userDrawn="1"/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defPPr>
              <a:defRPr lang="de-DE"/>
            </a:defPPr>
            <a:lvl1pPr marL="0" algn="r" defTabSz="1088502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742581-81B1-425F-B25E-3CD197136A05}" type="slidenum">
              <a:rPr lang="en-GB" noProof="0" smtClean="0">
                <a:solidFill>
                  <a:srgbClr val="7F7F7F"/>
                </a:solidFill>
              </a:rPr>
              <a:pPr/>
              <a:t>‹Nr.›</a:t>
            </a:fld>
            <a:endParaRPr lang="en-GB" noProof="0" dirty="0">
              <a:solidFill>
                <a:srgbClr val="7F7F7F"/>
              </a:solidFill>
            </a:endParaRPr>
          </a:p>
        </p:txBody>
      </p:sp>
      <p:sp>
        <p:nvSpPr>
          <p:cNvPr id="28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9702"/>
            <a:ext cx="3791938" cy="1526400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9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0" y="2844000"/>
            <a:ext cx="3791938" cy="113857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30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B22D4-911A-43C7-BC21-9A59E26B8C3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49406-DF47-49D3-9C4C-4998E8A03CC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1E3207-0235-4FF2-A11A-87CF19B14A3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501F36-5001-4ECF-B5D1-7F578ABF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816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/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403238" y="2841058"/>
            <a:ext cx="3791937" cy="151251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1" y="1268707"/>
            <a:ext cx="8354175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39" y="2841058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E8B210-3251-4322-B3CB-34059736B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F316DDA-D551-4553-940E-9E726F07600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0CCD43-C504-44F1-820E-7D1B09C5C2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4D2CFC-7874-4DD2-83A5-7D8827DF2A9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12195175" cy="257400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3896103"/>
            <a:ext cx="12212113" cy="205247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8CB0B1-3053-4066-B733-C4EBC2CD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1CA85F-9036-4320-B07A-7C40C13047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2D46B-AB78-4005-AFFF-596CCDFB82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436ADF-453A-4181-905C-FF7B2B7DCF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04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Panorama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7"/>
            <a:ext cx="12195175" cy="295268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2" y="1268709"/>
            <a:ext cx="11236075" cy="2592987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0" y="4256185"/>
            <a:ext cx="12212113" cy="1692392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ED1FF0-A69E-4D5F-924B-4F628743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B6982-7100-40DA-88DC-EE146BB360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AAA4B8-47E2-4773-A894-6E5A6EC7E5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FA6226-B02E-4795-A123-AE03149F6A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4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8403238" y="2841058"/>
            <a:ext cx="3791937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31913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8403240" y="4403819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8403240" y="2841058"/>
            <a:ext cx="3791938" cy="153035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3590893-4150-4B39-9D75-4FF8EE98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0273CCD-BA47-4975-94AE-A5F64ADAB0E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5E7368B-04A2-48F0-B824-51ADB0DEB4E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B8A432F0-B357-4B8B-BBE1-B66D654BD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4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" y="2844000"/>
            <a:ext cx="3791938" cy="1530354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1" y="1268707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91938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/>
            </a:lvl1pPr>
            <a:lvl2pPr>
              <a:spcBef>
                <a:spcPts val="714"/>
              </a:spcBef>
              <a:spcAft>
                <a:spcPts val="714"/>
              </a:spcAft>
              <a:defRPr sz="2100"/>
            </a:lvl2pPr>
            <a:lvl3pPr>
              <a:spcBef>
                <a:spcPts val="714"/>
              </a:spcBef>
              <a:spcAft>
                <a:spcPts val="714"/>
              </a:spcAft>
              <a:defRPr sz="19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14" name="Bildplatzhalter 14"/>
          <p:cNvSpPr>
            <a:spLocks noGrp="1"/>
          </p:cNvSpPr>
          <p:nvPr>
            <p:ph type="pic" sz="quarter" idx="15"/>
          </p:nvPr>
        </p:nvSpPr>
        <p:spPr>
          <a:xfrm>
            <a:off x="1" y="4414622"/>
            <a:ext cx="3791938" cy="1537556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1" y="2844659"/>
            <a:ext cx="3791938" cy="1377223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34429EE-62C5-475F-BD05-B4E7C93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7ED6C4-58B2-49D2-BC49-F4D4D19F9A9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A09B6B-A019-4B84-B9DF-EB9EB6A59E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1DA07E-5C10-4CDD-AF7D-6ADBF223D50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1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04A745-E4C1-4A1D-8276-E52903C5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6C9D8A-8218-4026-8EAF-A8676C1E20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336062-31FD-4D73-90B9-26ED1EACD0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6E0D58-BC50-4F22-933E-548914B63E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9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iebiger 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431914" y="1773609"/>
            <a:ext cx="11236075" cy="3817273"/>
          </a:xfrm>
          <a:prstGeom prst="rect">
            <a:avLst/>
          </a:prstGeom>
        </p:spPr>
        <p:txBody>
          <a:bodyPr lIns="257126" tIns="257126" rIns="108850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1407" y="1268708"/>
            <a:ext cx="10486581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1913" y="5590884"/>
            <a:ext cx="10486581" cy="360445"/>
          </a:xfrm>
          <a:prstGeom prst="rect">
            <a:avLst/>
          </a:prstGeom>
        </p:spPr>
        <p:txBody>
          <a:bodyPr lIns="107136" tIns="55711" rIns="108850" bIns="54425" anchor="b" anchorCtr="0">
            <a:normAutofit/>
          </a:bodyPr>
          <a:lstStyle>
            <a:lvl1pPr marL="0" indent="0">
              <a:buNone/>
              <a:defRPr sz="1700"/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DD025A-FA0C-42D9-AA35-BA8E3F65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3F7292-3489-4A92-AABA-2794AFE71EF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AB3A51-1C57-4A87-B57F-0B95EAF313E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D3C22-D1B3-4597-A9E7-1C03364158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1260292"/>
            <a:ext cx="12195175" cy="4681084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D0A8F1-F305-4905-ACFD-B2F6F3E9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ECD0E-C72F-4857-937A-2A0C0276AD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F2E72-94C2-4677-8646-C2DE12CBF0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9BF5F1-5B5E-4E62-98E0-B981F7C0E2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46AC5D8-9A10-4837-ACE1-B5A12C25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33608C-E674-41A3-8F8B-D4C076940EB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96D2FEB-4D8D-4244-B865-598C4470F8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DCC9DB-3AD8-417E-9FB6-0E24B6978F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design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4" y="1268708"/>
            <a:ext cx="11236075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0CC31F-88F8-44B9-9BEC-0E8A9C2DEC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1FF868-3FEA-4B2E-A55E-AD12BBEAB2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D67EED-0E5E-46E2-BC4C-198E47B34C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258297-B66B-4AB8-86BA-299A0EC8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131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8403238" y="3626039"/>
            <a:ext cx="3791937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1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3841000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1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1D5674-E8BC-4ECE-B306-892572C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A3F3B-C624-4DEF-BEF1-818ED67AB30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40484E-11AF-4268-A494-AB9798A47A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0F1223-24BF-4CCB-A628-F8830EB7DF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01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36B52E-BB13-454F-A5D9-850C0242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E7517-1D40-41AB-B673-68E64D2AFA5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55FDA4-BD1C-44F6-98A8-3A118E4756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AF9D32-64F4-4C14-86BB-36D406C704F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3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7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1" y="1268707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3841000" y="3626039"/>
            <a:ext cx="8354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14742D-01A3-4213-AA70-CB182C16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F62DB-BA63-4DA2-A28C-9903F0F0BC2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A2E12A5-B10C-4104-A9F4-227D6000EC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D8AC21-8F9A-4E18-9CAB-D02100E71D9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3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403239" y="1268706"/>
            <a:ext cx="3791938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1" y="1268706"/>
            <a:ext cx="8354175" cy="232253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31546" y="1268707"/>
            <a:ext cx="7922630" cy="2322537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2438B4-3354-4943-B424-1F03FE89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7CD54-B194-4180-9303-9E4869FE6DA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0A5A1F4-F77D-47C0-8A64-2E1DCFA580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6ABC4DB-F4FE-4DB9-B5E0-A54EFADB0B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42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3626039"/>
            <a:ext cx="12195175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6"/>
          </p:nvPr>
        </p:nvSpPr>
        <p:spPr>
          <a:xfrm>
            <a:off x="8162126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/>
          </p:nvPr>
        </p:nvSpPr>
        <p:spPr>
          <a:xfrm>
            <a:off x="-1" y="1268707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8"/>
          </p:nvPr>
        </p:nvSpPr>
        <p:spPr>
          <a:xfrm>
            <a:off x="4081063" y="1268706"/>
            <a:ext cx="4033050" cy="2322538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23216C-559B-44FB-94BA-CDC75C14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EACC8-E170-4A30-9ECD-EFB11007ED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F58D11-AB06-4933-A68F-38D5853C1C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60A621-5789-4290-851A-3DD28D4ACE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629153"/>
            <a:ext cx="8403237" cy="3961730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bg2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91940" y="1629153"/>
            <a:ext cx="7876050" cy="3961730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FC386-3035-4ADE-8E9B-3CACFE0A49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B7EE35-3364-4A16-88A9-A043BEA34B1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61728-AB34-4EEE-9A71-2F8DE84EE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A29BC4-0D7B-4BF8-B3B5-95726AD4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604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link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3791939" y="1268708"/>
            <a:ext cx="8403237" cy="4682621"/>
          </a:xfrm>
          <a:prstGeom prst="rect">
            <a:avLst/>
          </a:prstGeom>
          <a:solidFill>
            <a:srgbClr val="DDDDDD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chemeClr val="accent6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91940" y="1268708"/>
            <a:ext cx="7876050" cy="4682621"/>
          </a:xfrm>
          <a:prstGeom prst="rect">
            <a:avLst/>
          </a:prstGeom>
        </p:spPr>
        <p:txBody>
          <a:bodyPr lIns="257126" tIns="54425" rIns="108850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2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687267-CEFE-4771-AFD6-8B90C3F39D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919B20-C1DA-4465-9FB1-7AA0220D74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102550-041F-48FC-87D5-3F467A7911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1568D2-C63A-440A-BB13-1C3F80B1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53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629153"/>
            <a:ext cx="8403238" cy="3961730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3" y="1638680"/>
            <a:ext cx="7970531" cy="396173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rgbClr val="4D4D4D"/>
                </a:solidFill>
              </a:defRPr>
            </a:lvl2pPr>
            <a:lvl3pPr>
              <a:defRPr sz="16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629153"/>
            <a:ext cx="3744975" cy="396173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C8F9EE-67FC-4C03-ACA2-DC22C810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E2AE7-6EB5-4486-85D7-BC670F015C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D5FC9-2859-4AAD-AA08-CB65746FDF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F5B8A7-8A86-467D-8676-5407672432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rechts - gr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1" y="1268708"/>
            <a:ext cx="8403238" cy="4682621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913" y="1268708"/>
            <a:ext cx="7970531" cy="4682620"/>
          </a:xfrm>
          <a:prstGeom prst="rect">
            <a:avLst/>
          </a:prstGeom>
        </p:spPr>
        <p:txBody>
          <a:bodyPr lIns="257126" tIns="54425" rIns="257126" bIns="54425" anchor="ctr" anchorCtr="0">
            <a:normAutofit/>
          </a:bodyPr>
          <a:lstStyle>
            <a:lvl1pPr>
              <a:spcBef>
                <a:spcPts val="714"/>
              </a:spcBef>
              <a:spcAft>
                <a:spcPts val="714"/>
              </a:spcAft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rgbClr val="4D4D4D"/>
                </a:solidFill>
              </a:defRPr>
            </a:lvl2pPr>
            <a:lvl3pPr>
              <a:defRPr sz="1900">
                <a:solidFill>
                  <a:srgbClr val="4D4D4D"/>
                </a:solidFill>
              </a:defRPr>
            </a:lvl3pPr>
            <a:lvl4pPr>
              <a:defRPr sz="1700">
                <a:solidFill>
                  <a:srgbClr val="4D4D4D"/>
                </a:solidFill>
              </a:defRPr>
            </a:lvl4pPr>
            <a:lvl5pPr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8450200" y="1268707"/>
            <a:ext cx="3744975" cy="4682621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083BE5-72D4-43DF-8800-4FC6122F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4A5A3-479F-486F-B8B9-751F57D7B08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CFC47-62F5-4135-A60C-70308F024B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EA565-57E2-48BF-8A8A-142727D1E3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mit 3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8979123" y="3175935"/>
            <a:ext cx="1824213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850826" y="1773227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979122" y="1771611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00464" y="1773227"/>
            <a:ext cx="7202776" cy="1368469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9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8978861" y="3169785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14"/>
          </p:nvPr>
        </p:nvSpPr>
        <p:spPr>
          <a:xfrm>
            <a:off x="8979122" y="4583862"/>
            <a:ext cx="1824475" cy="1368317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2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200464" y="3141695"/>
            <a:ext cx="7202776" cy="1441164"/>
          </a:xfrm>
          <a:prstGeom prst="rect">
            <a:avLst/>
          </a:prstGeom>
        </p:spPr>
        <p:txBody>
          <a:bodyPr lIns="257126" tIns="257126" rIns="257126" bIns="257126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</p:txBody>
      </p:sp>
      <p:sp>
        <p:nvSpPr>
          <p:cNvPr id="33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193649" y="4594695"/>
            <a:ext cx="7202776" cy="1368469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marL="544251" indent="0" algn="r">
              <a:spcBef>
                <a:spcPts val="0"/>
              </a:spcBef>
              <a:spcAft>
                <a:spcPts val="0"/>
              </a:spcAft>
              <a:buNone/>
              <a:defRPr sz="1900" i="1">
                <a:solidFill>
                  <a:schemeClr val="bg2"/>
                </a:solidFill>
              </a:defRPr>
            </a:lvl2pPr>
            <a:lvl3pPr>
              <a:spcBef>
                <a:spcPts val="714"/>
              </a:spcBef>
              <a:spcAft>
                <a:spcPts val="714"/>
              </a:spcAft>
              <a:defRPr sz="1700"/>
            </a:lvl3pPr>
            <a:lvl4pPr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</p:txBody>
      </p:sp>
      <p:sp>
        <p:nvSpPr>
          <p:cNvPr id="38" name="Rechteck 37"/>
          <p:cNvSpPr/>
          <p:nvPr userDrawn="1"/>
        </p:nvSpPr>
        <p:spPr bwMode="auto">
          <a:xfrm>
            <a:off x="10850826" y="4583012"/>
            <a:ext cx="1344350" cy="1368317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B06F2A-9255-41DF-8C3E-AC64175D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A8941-625C-422B-B643-8E31DDB8360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FA79AD-237F-4760-A9FA-67E305FD63D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DD51BD-7C85-4D4F-9FF9-94214128997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1268706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7126" tIns="55711" rIns="25712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121593" y="1268707"/>
            <a:ext cx="6073582" cy="4682622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1913" y="1268708"/>
            <a:ext cx="5642386" cy="4682621"/>
          </a:xfrm>
          <a:prstGeom prst="rect">
            <a:avLst/>
          </a:prstGeom>
        </p:spPr>
        <p:txBody>
          <a:bodyPr lIns="257126" tIns="257126" rIns="257126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127682" y="1260768"/>
            <a:ext cx="5540307" cy="4682621"/>
          </a:xfrm>
          <a:prstGeom prst="rect">
            <a:avLst/>
          </a:prstGeom>
        </p:spPr>
        <p:txBody>
          <a:bodyPr lIns="257126" tIns="257126" rIns="0" bIns="54425" anchor="t" anchorCtr="0">
            <a:normAutofit/>
          </a:bodyPr>
          <a:lstStyle>
            <a:lvl1pPr marL="408188" indent="-408188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5FFBDD-57C1-4C7C-A60C-D06F3944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5E919E-879C-427C-9DA2-6B7A9D8D7E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AD4436-9783-4526-ACD7-3D9D0C272F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4839BE-E185-4355-B9A8-3E1991049F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rechts + gra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 userDrawn="1"/>
        </p:nvSpPr>
        <p:spPr bwMode="auto">
          <a:xfrm flipV="1">
            <a:off x="340874" y="6383228"/>
            <a:ext cx="11327116" cy="0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8403240" y="1629153"/>
            <a:ext cx="3791938" cy="2196145"/>
          </a:xfrm>
          <a:prstGeom prst="rect">
            <a:avLst/>
          </a:prstGeom>
        </p:spPr>
        <p:txBody>
          <a:bodyPr lIns="108850" tIns="54425" rIns="108850" bIns="54425"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31913" y="1629153"/>
            <a:ext cx="7971326" cy="3961730"/>
          </a:xfrm>
          <a:prstGeom prst="rect">
            <a:avLst/>
          </a:prstGeom>
        </p:spPr>
        <p:txBody>
          <a:bodyPr lIns="257126" tIns="257126" rIns="257126" bIns="54425" anchor="ctr" anchorCtr="0">
            <a:normAutofit/>
          </a:bodyPr>
          <a:lstStyle>
            <a:lvl1pPr algn="l">
              <a:spcBef>
                <a:spcPts val="714"/>
              </a:spcBef>
              <a:spcAft>
                <a:spcPts val="714"/>
              </a:spcAft>
              <a:defRPr sz="2400"/>
            </a:lvl1pPr>
            <a:lvl2pPr algn="l">
              <a:spcBef>
                <a:spcPts val="714"/>
              </a:spcBef>
              <a:spcAft>
                <a:spcPts val="714"/>
              </a:spcAft>
              <a:defRPr sz="2100"/>
            </a:lvl2pPr>
            <a:lvl3pPr algn="l">
              <a:spcBef>
                <a:spcPts val="714"/>
              </a:spcBef>
              <a:spcAft>
                <a:spcPts val="714"/>
              </a:spcAft>
              <a:defRPr sz="1900"/>
            </a:lvl3pPr>
            <a:lvl4pPr algn="l">
              <a:spcBef>
                <a:spcPts val="714"/>
              </a:spcBef>
              <a:spcAft>
                <a:spcPts val="714"/>
              </a:spcAft>
              <a:defRPr sz="1700"/>
            </a:lvl4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8403238" y="3861694"/>
            <a:ext cx="3791937" cy="1729188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" y="1268708"/>
            <a:ext cx="1181407" cy="360445"/>
          </a:xfrm>
          <a:prstGeom prst="rect">
            <a:avLst/>
          </a:prstGeom>
          <a:solidFill>
            <a:srgbClr val="DDDDDD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136" tIns="55711" rIns="107136" bIns="55711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100" noProof="0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81408" y="1268708"/>
            <a:ext cx="6355888" cy="360445"/>
          </a:xfrm>
          <a:prstGeom prst="rect">
            <a:avLst/>
          </a:prstGeom>
        </p:spPr>
        <p:txBody>
          <a:bodyPr lIns="108850" tIns="54425" rIns="108850" bIns="54425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340873" y="682785"/>
            <a:ext cx="8350015" cy="16871"/>
          </a:xfrm>
          <a:prstGeom prst="line">
            <a:avLst/>
          </a:prstGeom>
          <a:ln>
            <a:solidFill>
              <a:srgbClr val="999F9E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108850" tIns="54425" rIns="108850" bIns="54425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900" noProof="0" dirty="0">
              <a:solidFill>
                <a:srgbClr val="FFFFFF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23B3DA-F733-406A-966C-5FC440E0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F2A326-D90E-46E4-A3A4-040DCAAEA49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noProof="0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7226B2-832C-4730-B5CD-CB775CFFB00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University of Passau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161C43-7428-40C2-86EB-FA66FB9A41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en-GB" noProof="0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GB" noProof="0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0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hyperlink" Target="https://www.geku.uni-passau.de/en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693462" y="6445493"/>
            <a:ext cx="690427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University of Passau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432000" y="6445493"/>
            <a:ext cx="2302309" cy="360083"/>
          </a:xfrm>
          <a:prstGeom prst="rect">
            <a:avLst/>
          </a:prstGeom>
        </p:spPr>
        <p:txBody>
          <a:bodyPr vert="horz" lIns="107136" tIns="54425" rIns="108850" bIns="54425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8E52F88-0100-46F8-9810-E88B972C4828}" type="datetime4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 January 2026</a:t>
            </a:fld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947801" y="6445493"/>
            <a:ext cx="720187" cy="3600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32113" y="176441"/>
            <a:ext cx="8637449" cy="507718"/>
          </a:xfrm>
          <a:prstGeom prst="rect">
            <a:avLst/>
          </a:prstGeom>
        </p:spPr>
        <p:txBody>
          <a:bodyPr vert="horz" lIns="108850" tIns="54425" rIns="108850" bIns="54425" rtlCol="0" anchor="b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8" name="Grafik 7" descr="Logo of the Faculty of Humanities and Cultural Studies of the University of Passau">
            <a:hlinkClick r:id="rId26"/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31" y="282927"/>
            <a:ext cx="2474057" cy="8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/>
  <p:txStyles>
    <p:titleStyle>
      <a:lvl1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2600" b="1" i="1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2pPr>
      <a:lvl3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3pPr>
      <a:lvl4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4pPr>
      <a:lvl5pPr algn="l" rtl="0" eaLnBrk="1" fontAlgn="base" hangingPunct="1">
        <a:lnSpc>
          <a:spcPts val="1428"/>
        </a:lnSpc>
        <a:spcBef>
          <a:spcPct val="0"/>
        </a:spcBef>
        <a:spcAft>
          <a:spcPct val="0"/>
        </a:spcAft>
        <a:defRPr sz="3300" b="1">
          <a:solidFill>
            <a:srgbClr val="7F7F7F"/>
          </a:solidFill>
          <a:latin typeface="Arial" charset="0"/>
        </a:defRPr>
      </a:lvl5pPr>
      <a:lvl6pPr marL="544251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6pPr>
      <a:lvl7pPr marL="1088502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7pPr>
      <a:lvl8pPr marL="1632753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8pPr>
      <a:lvl9pPr marL="2177004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888D8C"/>
          </a:solidFill>
          <a:latin typeface="Arial" charset="0"/>
        </a:defRPr>
      </a:lvl9pPr>
    </p:titleStyle>
    <p:bodyStyle>
      <a:lvl1pPr marL="408188" indent="-408188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  <a:ea typeface="+mn-ea"/>
          <a:cs typeface="+mn-cs"/>
        </a:defRPr>
      </a:lvl1pPr>
      <a:lvl2pPr marL="884408" indent="-340157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D4D4D"/>
          </a:solidFill>
          <a:latin typeface="+mn-lt"/>
        </a:defRPr>
      </a:lvl2pPr>
      <a:lvl3pPr marL="1360627" indent="-272125" algn="l" rtl="0" eaLnBrk="1" fontAlgn="base" hangingPunct="1">
        <a:spcBef>
          <a:spcPct val="20000"/>
        </a:spcBef>
        <a:spcAft>
          <a:spcPct val="0"/>
        </a:spcAft>
        <a:buChar char="•"/>
        <a:defRPr sz="2900">
          <a:solidFill>
            <a:srgbClr val="4D4D4D"/>
          </a:solidFill>
          <a:latin typeface="+mn-lt"/>
        </a:defRPr>
      </a:lvl3pPr>
      <a:lvl4pPr marL="1904878" indent="-2721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4D4D4D"/>
          </a:solidFill>
          <a:latin typeface="+mn-lt"/>
        </a:defRPr>
      </a:lvl4pPr>
      <a:lvl5pPr marL="2449129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5pPr>
      <a:lvl6pPr marL="2993380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6pPr>
      <a:lvl7pPr marL="3537631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7pPr>
      <a:lvl8pPr marL="408188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8pPr>
      <a:lvl9pPr marL="4626132" indent="-272125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219E5F-3EA6-9924-7DEB-AE4137EFD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939" y="1052980"/>
            <a:ext cx="11521280" cy="5114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Dear Lecturer,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Thank you for including the information on the following slides in your first class. By doing so, you are making an important contribution to fostering an open, equitable and learning-friendly environment at our University, as well as to strengthening respectful interactions.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slides are intended to support the shaping of the course together with students and to provide guidance in addressing potential barriers or incidents.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thanks and best regards,</a:t>
            </a:r>
          </a:p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Your Executive Support Unit for Diversity and Gender Equality, on behalf of the Vice President for International Affairs and Diversity, </a:t>
            </a:r>
            <a:b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Professor Christina Hansen</a:t>
            </a:r>
            <a:endParaRPr lang="en-GB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5A7D80-FEC8-9A57-F720-1D17AA6B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Lecturers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BAFADC-512B-0319-917B-DE3282D3A3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697"/>
            <a:fld id="{8C584D87-7198-4C07-B06D-DAE8C5C29FC7}" type="datetime4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22. Januar 2026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2997E-A6D0-BD44-F5C1-53E264C3C6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697"/>
            <a:r>
              <a:rPr lang="de-DE">
                <a:solidFill>
                  <a:srgbClr val="7F7F7F"/>
                </a:solidFill>
                <a:cs typeface="Arial" charset="0"/>
              </a:rPr>
              <a:t>Universität Passau</a:t>
            </a:r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141EF-BB1E-491C-BDBA-D1CA0C7DEE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697"/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1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Lecture or presentation title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200" dirty="0"/>
              <a:t>Presenter’s name or other information</a:t>
            </a:r>
          </a:p>
          <a:p>
            <a:r>
              <a:rPr lang="en-GB" sz="2200" dirty="0"/>
              <a:t>Date</a:t>
            </a:r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8219"/>
          <a:stretch>
            <a:fillRect/>
          </a:stretch>
        </p:blipFill>
        <p:spPr/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DCBA71B-8B1E-F2D8-2E70-675DFC053FC5}"/>
              </a:ext>
            </a:extLst>
          </p:cNvPr>
          <p:cNvGrpSpPr>
            <a:grpSpLocks noChangeAspect="1"/>
          </p:cNvGrpSpPr>
          <p:nvPr/>
        </p:nvGrpSpPr>
        <p:grpSpPr>
          <a:xfrm>
            <a:off x="10127558" y="2349674"/>
            <a:ext cx="2067617" cy="3240838"/>
            <a:chOff x="7681763" y="1949176"/>
            <a:chExt cx="2088232" cy="3060662"/>
          </a:xfrm>
          <a:solidFill>
            <a:srgbClr val="F29400"/>
          </a:solidFill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86B20BFB-0C55-33F4-408C-2F67F49A17B2}"/>
                </a:ext>
              </a:extLst>
            </p:cNvPr>
            <p:cNvSpPr/>
            <p:nvPr/>
          </p:nvSpPr>
          <p:spPr bwMode="auto">
            <a:xfrm>
              <a:off x="7681763" y="1949176"/>
              <a:ext cx="2088232" cy="3060662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7482" tIns="35091" rIns="67482" bIns="3509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560" eaLnBrk="0" hangingPunct="0">
                <a:spcBef>
                  <a:spcPct val="20000"/>
                </a:spcBef>
              </a:pPr>
              <a:endParaRPr lang="de-DE" sz="1350">
                <a:solidFill>
                  <a:srgbClr val="000066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A234C82-18D2-67C3-364B-170FA16CF2AD}"/>
                </a:ext>
              </a:extLst>
            </p:cNvPr>
            <p:cNvSpPr txBox="1"/>
            <p:nvPr/>
          </p:nvSpPr>
          <p:spPr>
            <a:xfrm>
              <a:off x="7681763" y="2028817"/>
              <a:ext cx="2088232" cy="5522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/>
                <a:t>Questions </a:t>
              </a:r>
              <a:r>
                <a:rPr lang="de-DE" sz="1600" b="1" dirty="0" err="1"/>
                <a:t>or</a:t>
              </a:r>
              <a:r>
                <a:rPr lang="de-DE" sz="1600" b="1" dirty="0"/>
                <a:t> </a:t>
              </a:r>
              <a:r>
                <a:rPr lang="de-DE" sz="1600" b="1" dirty="0" err="1"/>
                <a:t>Concerns</a:t>
              </a:r>
              <a:r>
                <a:rPr lang="de-DE" sz="1600" b="1" dirty="0"/>
                <a:t>?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9DE7307-F74F-1597-F28E-E09B9D27DCF6}"/>
                </a:ext>
              </a:extLst>
            </p:cNvPr>
            <p:cNvSpPr txBox="1"/>
            <p:nvPr/>
          </p:nvSpPr>
          <p:spPr>
            <a:xfrm>
              <a:off x="7681763" y="4079543"/>
              <a:ext cx="2088232" cy="69759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Overview of support services at the University of Passau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FC216E90-F2BA-5177-3330-E1457B70B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02" y="3236051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F457A60-DE86-49C9-D0A2-E3A1DD266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47" y="908931"/>
            <a:ext cx="11426227" cy="561792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We all share responsibility for the success of this course.</a:t>
            </a:r>
          </a:p>
          <a:p>
            <a:pPr>
              <a:lnSpc>
                <a:spcPct val="80000"/>
              </a:lnSpc>
            </a:pPr>
            <a:r>
              <a:rPr lang="en-GB" dirty="0"/>
              <a:t>This course is intended to be a place where: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you have room to pursue your own intellectual path and actively help shape academic discussion.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discrimination and exclusion are not tolerated.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chemeClr val="bg1"/>
                </a:solidFill>
              </a:rPr>
              <a:t>every contribution is valued, and responsibility is shared collectively.</a:t>
            </a:r>
          </a:p>
          <a:p>
            <a:pPr>
              <a:lnSpc>
                <a:spcPct val="80000"/>
              </a:lnSpc>
            </a:pPr>
            <a:r>
              <a:rPr lang="en-GB" dirty="0"/>
              <a:t>The necessary conditions for this are: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Respect</a:t>
            </a:r>
            <a:r>
              <a:rPr lang="en-GB" sz="2000" dirty="0">
                <a:solidFill>
                  <a:schemeClr val="bg1"/>
                </a:solidFill>
              </a:rPr>
              <a:t> – for diverse perspectives.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Openness</a:t>
            </a:r>
            <a:r>
              <a:rPr lang="en-GB" sz="2000" dirty="0">
                <a:solidFill>
                  <a:schemeClr val="bg1"/>
                </a:solidFill>
              </a:rPr>
              <a:t> – to dialogue and a willingness to learn.</a:t>
            </a:r>
          </a:p>
          <a:p>
            <a:pPr marL="663074" lvl="2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Courier New" panose="02070309020205020404" pitchFamily="49" charset="0"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Solidarity</a:t>
            </a:r>
            <a:r>
              <a:rPr lang="en-GB" sz="2000" dirty="0">
                <a:solidFill>
                  <a:schemeClr val="bg1"/>
                </a:solidFill>
              </a:rPr>
              <a:t> – through mutual consideration, we create a safe and equitable space for everyone.</a:t>
            </a:r>
          </a:p>
          <a:p>
            <a:pPr marL="263024" lvl="1" indent="-306034">
              <a:lnSpc>
                <a:spcPct val="80000"/>
              </a:lnSpc>
              <a:spcBef>
                <a:spcPts val="535"/>
              </a:spcBef>
              <a:spcAft>
                <a:spcPts val="535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If you have any questions or concerns, please feel free to contact me at any time: </a:t>
            </a:r>
            <a:r>
              <a:rPr lang="en-GB" sz="2000" dirty="0">
                <a:highlight>
                  <a:srgbClr val="FFFF00"/>
                </a:highlight>
              </a:rPr>
              <a:t>Contact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3AE7236-EBD9-47D5-67E9-4252B668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Welcome!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111BF-BFEA-3598-6A40-779A44ACD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685697"/>
            <a:fld id="{624C1221-C886-46C6-BDD1-4D76A247E78E}" type="datetime4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22. Januar 2026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2EEDC0-1CF1-A4B9-DAA1-190C750C66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697"/>
            <a:r>
              <a:rPr lang="de-DE">
                <a:solidFill>
                  <a:srgbClr val="7F7F7F"/>
                </a:solidFill>
                <a:cs typeface="Arial" charset="0"/>
              </a:rPr>
              <a:t>Universität Passau</a:t>
            </a:r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FD12A3-069F-81AD-527F-62C90340BA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697"/>
            <a:fld id="{78742581-81B1-425F-B25E-3CD197136A05}" type="slidenum">
              <a:rPr lang="de-DE" smtClean="0">
                <a:solidFill>
                  <a:srgbClr val="7F7F7F"/>
                </a:solidFill>
                <a:cs typeface="Arial" charset="0"/>
              </a:rPr>
              <a:pPr defTabSz="685697"/>
              <a:t>3</a:t>
            </a:fld>
            <a:endParaRPr lang="de-DE" dirty="0">
              <a:solidFill>
                <a:srgbClr val="7F7F7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B814-941A-02E2-D91C-D529C732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DC320-0E05-36BA-7E06-A0A4CCCB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07" y="110711"/>
            <a:ext cx="7520303" cy="561552"/>
          </a:xfrm>
        </p:spPr>
        <p:txBody>
          <a:bodyPr>
            <a:normAutofit/>
          </a:bodyPr>
          <a:lstStyle/>
          <a:p>
            <a:r>
              <a:rPr lang="en-US" sz="1800" dirty="0"/>
              <a:t>Guidelines for equal opportunities in our course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54AF1D-499A-C451-B4E0-2FB310898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947" y="1211478"/>
            <a:ext cx="8352928" cy="4717137"/>
          </a:xfrm>
        </p:spPr>
        <p:txBody>
          <a:bodyPr>
            <a:normAutofit fontScale="92500"/>
          </a:bodyPr>
          <a:lstStyle/>
          <a:p>
            <a:r>
              <a:rPr lang="en-US" dirty="0"/>
              <a:t>If you encounter barriers at the University that affect your ability to participate fully in your studies (e.g. health-related issues or caregiving responsibilities), please feel free to contact me or the relevant support services. Such circumstances can be taken into account when </a:t>
            </a:r>
            <a:r>
              <a:rPr lang="en-US" b="1" dirty="0"/>
              <a:t>designing course materials </a:t>
            </a:r>
            <a:r>
              <a:rPr lang="en-US" dirty="0"/>
              <a:t>and </a:t>
            </a:r>
            <a:r>
              <a:rPr lang="en-US" b="1" dirty="0"/>
              <a:t>lessons</a:t>
            </a:r>
            <a:r>
              <a:rPr lang="en-US" dirty="0"/>
              <a:t>.</a:t>
            </a:r>
          </a:p>
          <a:p>
            <a:r>
              <a:rPr lang="en-US" dirty="0"/>
              <a:t>Under certain conditions, you may apply for </a:t>
            </a:r>
            <a:r>
              <a:rPr lang="en-US" b="1" dirty="0"/>
              <a:t>academic adjustments/exam access arrangements</a:t>
            </a:r>
            <a:r>
              <a:rPr lang="en-US" dirty="0"/>
              <a:t>. To do so, please contact the Student Disabilities Officer.</a:t>
            </a:r>
          </a:p>
          <a:p>
            <a:r>
              <a:rPr lang="en-US" dirty="0"/>
              <a:t>If you experience or witness </a:t>
            </a:r>
            <a:r>
              <a:rPr lang="en-US" b="1" dirty="0"/>
              <a:t>discrimination</a:t>
            </a:r>
            <a:r>
              <a:rPr lang="en-US" dirty="0"/>
              <a:t> during the course – whether involving other participants or myself – please feel free to speak to me directly. Alternatively, you may contact one of the other designated support or reporting services available at the University.</a:t>
            </a:r>
          </a:p>
          <a:p>
            <a:r>
              <a:rPr lang="en-US" dirty="0"/>
              <a:t>Please let me know the </a:t>
            </a:r>
            <a:r>
              <a:rPr lang="en-US" b="1" dirty="0"/>
              <a:t>name</a:t>
            </a:r>
            <a:r>
              <a:rPr lang="en-US" dirty="0"/>
              <a:t> and </a:t>
            </a:r>
            <a:r>
              <a:rPr lang="en-US" b="1" dirty="0"/>
              <a:t>pronouns</a:t>
            </a:r>
            <a:r>
              <a:rPr lang="en-US" dirty="0"/>
              <a:t> you would like me to use when addressing you.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2C52B01-D4F5-C6E4-2339-8FEA4E5223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A06F4DD-7252-4EF1-ADC3-85233FCEC051}" type="datetime4">
              <a:rPr lang="de-DE" smtClean="0"/>
              <a:t>22. Januar 2026</a:t>
            </a:fld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ACFDDEE-6441-EF0F-86CB-4CE61EC9EB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Universität Passau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F3EE0077-E974-8442-CDA4-F78CD2CED4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742581-81B1-425F-B25E-3CD197136A05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B1E0FEC-058E-17AB-5416-0DE737242FC0}"/>
              </a:ext>
            </a:extLst>
          </p:cNvPr>
          <p:cNvGrpSpPr/>
          <p:nvPr/>
        </p:nvGrpSpPr>
        <p:grpSpPr>
          <a:xfrm>
            <a:off x="9304345" y="2152924"/>
            <a:ext cx="2334061" cy="3296392"/>
            <a:chOff x="9304345" y="2152924"/>
            <a:chExt cx="2334061" cy="3296392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CE3C906-66CF-817A-8910-847F1C57A3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04345" y="2152924"/>
              <a:ext cx="2334061" cy="3296392"/>
              <a:chOff x="7681763" y="1950317"/>
              <a:chExt cx="2088232" cy="3027622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765681C2-F9B4-216C-3ADB-120715BE17E0}"/>
                  </a:ext>
                </a:extLst>
              </p:cNvPr>
              <p:cNvSpPr/>
              <p:nvPr/>
            </p:nvSpPr>
            <p:spPr bwMode="auto">
              <a:xfrm>
                <a:off x="7681763" y="1950317"/>
                <a:ext cx="2088232" cy="3027622"/>
              </a:xfrm>
              <a:prstGeom prst="rect">
                <a:avLst/>
              </a:prstGeom>
              <a:noFill/>
              <a:ln w="19050" cap="flat" cmpd="sng" algn="ctr">
                <a:solidFill>
                  <a:srgbClr val="FF7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7498" tIns="35099" rIns="67498" bIns="35099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97" eaLnBrk="0" hangingPunct="0">
                  <a:spcBef>
                    <a:spcPct val="20000"/>
                  </a:spcBef>
                </a:pPr>
                <a:endParaRPr lang="de-DE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73A276D-754C-D601-9A1B-5C0DCFD53794}"/>
                  </a:ext>
                </a:extLst>
              </p:cNvPr>
              <p:cNvSpPr txBox="1"/>
              <p:nvPr/>
            </p:nvSpPr>
            <p:spPr>
              <a:xfrm>
                <a:off x="7681763" y="2003753"/>
                <a:ext cx="2088232" cy="55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Questions </a:t>
                </a:r>
                <a:r>
                  <a:rPr lang="de-DE" sz="1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or</a:t>
                </a:r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1400" b="1" dirty="0" err="1">
                    <a:solidFill>
                      <a:schemeClr val="bg1">
                        <a:lumMod val="50000"/>
                      </a:schemeClr>
                    </a:solidFill>
                  </a:rPr>
                  <a:t>Concerns</a:t>
                </a:r>
                <a:r>
                  <a:rPr lang="de-DE" sz="1400" b="1" dirty="0">
                    <a:solidFill>
                      <a:schemeClr val="bg1">
                        <a:lumMod val="50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BDAEE5D-9176-E81E-CDDF-93CF418AF455}"/>
                  </a:ext>
                </a:extLst>
              </p:cNvPr>
              <p:cNvSpPr txBox="1"/>
              <p:nvPr/>
            </p:nvSpPr>
            <p:spPr>
              <a:xfrm>
                <a:off x="7681763" y="4143416"/>
                <a:ext cx="2088232" cy="67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>
                    <a:solidFill>
                      <a:schemeClr val="bg1">
                        <a:lumMod val="50000"/>
                      </a:schemeClr>
                    </a:solidFill>
                  </a:rPr>
                  <a:t>Overview of support services at the University of Passau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FA02A23-D2B9-7797-04C5-3399CD471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291" y="2813961"/>
              <a:ext cx="1512168" cy="1512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46567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 Uni allgemein">
  <a:themeElements>
    <a:clrScheme name="Universität Passau">
      <a:dk1>
        <a:srgbClr val="7F7F7F"/>
      </a:dk1>
      <a:lt1>
        <a:srgbClr val="FFFFFF"/>
      </a:lt1>
      <a:dk2>
        <a:srgbClr val="4D4D4D"/>
      </a:dk2>
      <a:lt2>
        <a:srgbClr val="E5E5E5"/>
      </a:lt2>
      <a:accent1>
        <a:srgbClr val="F29400"/>
      </a:accent1>
      <a:accent2>
        <a:srgbClr val="E53138"/>
      </a:accent2>
      <a:accent3>
        <a:srgbClr val="006039"/>
      </a:accent3>
      <a:accent4>
        <a:srgbClr val="78D64B"/>
      </a:accent4>
      <a:accent5>
        <a:srgbClr val="702785"/>
      </a:accent5>
      <a:accent6>
        <a:srgbClr val="005AA1"/>
      </a:accent6>
      <a:hlink>
        <a:srgbClr val="F29400"/>
      </a:hlink>
      <a:folHlink>
        <a:srgbClr val="999F9E"/>
      </a:folHlink>
    </a:clrScheme>
    <a:fontScheme name="LehrstuhlInformationsmanagement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9050" cap="flat" cmpd="sng" algn="ctr">
          <a:solidFill>
            <a:srgbClr val="FF7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hrstuhlInformationsmanageme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rstuhlInformationsmanagement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8">
        <a:dk1>
          <a:srgbClr val="4D4D4D"/>
        </a:dk1>
        <a:lt1>
          <a:srgbClr val="FFFFFF"/>
        </a:lt1>
        <a:dk2>
          <a:srgbClr val="000064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9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AAB8E6"/>
        </a:accent1>
        <a:accent2>
          <a:srgbClr val="C8001E"/>
        </a:accent2>
        <a:accent3>
          <a:srgbClr val="FFFFFF"/>
        </a:accent3>
        <a:accent4>
          <a:srgbClr val="404040"/>
        </a:accent4>
        <a:accent5>
          <a:srgbClr val="D2D8F0"/>
        </a:accent5>
        <a:accent6>
          <a:srgbClr val="B5001A"/>
        </a:accent6>
        <a:hlink>
          <a:srgbClr val="000066"/>
        </a:hlink>
        <a:folHlink>
          <a:srgbClr val="0000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rstuhlInformationsmanagement2 10">
        <a:dk1>
          <a:srgbClr val="4D4D4D"/>
        </a:dk1>
        <a:lt1>
          <a:srgbClr val="FFFFFF"/>
        </a:lt1>
        <a:dk2>
          <a:srgbClr val="888D8C"/>
        </a:dk2>
        <a:lt2>
          <a:srgbClr val="000000"/>
        </a:lt2>
        <a:accent1>
          <a:srgbClr val="FF7F00"/>
        </a:accent1>
        <a:accent2>
          <a:srgbClr val="FF7F00"/>
        </a:accent2>
        <a:accent3>
          <a:srgbClr val="FFFFFF"/>
        </a:accent3>
        <a:accent4>
          <a:srgbClr val="404040"/>
        </a:accent4>
        <a:accent5>
          <a:srgbClr val="FFC0AA"/>
        </a:accent5>
        <a:accent6>
          <a:srgbClr val="E77200"/>
        </a:accent6>
        <a:hlink>
          <a:srgbClr val="4D4D4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GEKU_16_9_EN" id="{7F758A96-39A0-4A1C-8013-8D198AD30107}" vid="{3F0209D5-4FBA-447E-952C-4A8D450C56E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Vorlage_GEKU_16_9_EN</Template>
  <TotalTime>0</TotalTime>
  <Words>425</Words>
  <Application>Microsoft Office PowerPoint</Application>
  <PresentationFormat>Benutzerdefiniert</PresentationFormat>
  <Paragraphs>41</Paragraphs>
  <Slides>4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Courier New</vt:lpstr>
      <vt:lpstr>Vorlage Uni allgemein</vt:lpstr>
      <vt:lpstr>Information for Lecturers</vt:lpstr>
      <vt:lpstr>PowerPoint-Präsentation</vt:lpstr>
      <vt:lpstr>Welcome! </vt:lpstr>
      <vt:lpstr>Guidelines for equal opportunities in our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Fahn, Regine</dc:creator>
  <cp:lastModifiedBy>Fahn, Regine</cp:lastModifiedBy>
  <cp:revision>2</cp:revision>
  <cp:lastPrinted>2019-11-13T12:46:55Z</cp:lastPrinted>
  <dcterms:created xsi:type="dcterms:W3CDTF">2025-12-02T08:30:46Z</dcterms:created>
  <dcterms:modified xsi:type="dcterms:W3CDTF">2026-01-22T11:50:10Z</dcterms:modified>
</cp:coreProperties>
</file>