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6" r:id="rId1"/>
  </p:sldMasterIdLst>
  <p:notesMasterIdLst>
    <p:notesMasterId r:id="rId6"/>
  </p:notesMasterIdLst>
  <p:handoutMasterIdLst>
    <p:handoutMasterId r:id="rId7"/>
  </p:handoutMasterIdLst>
  <p:sldIdLst>
    <p:sldId id="278" r:id="rId2"/>
    <p:sldId id="361" r:id="rId3"/>
    <p:sldId id="276" r:id="rId4"/>
    <p:sldId id="277" r:id="rId5"/>
  </p:sldIdLst>
  <p:sldSz cx="9144000" cy="6858000" type="screen4x3"/>
  <p:notesSz cx="9928225" cy="679767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480">
          <p15:clr>
            <a:srgbClr val="A4A3A4"/>
          </p15:clr>
        </p15:guide>
        <p15:guide id="2" orient="horz" pos="799">
          <p15:clr>
            <a:srgbClr val="A4A3A4"/>
          </p15:clr>
        </p15:guide>
        <p15:guide id="3" orient="horz" pos="436">
          <p15:clr>
            <a:srgbClr val="A4A3A4"/>
          </p15:clr>
        </p15:guide>
        <p15:guide id="4" orient="horz" pos="2432">
          <p15:clr>
            <a:srgbClr val="A4A3A4"/>
          </p15:clr>
        </p15:guide>
        <p15:guide id="5" orient="horz" pos="3748">
          <p15:clr>
            <a:srgbClr val="A4A3A4"/>
          </p15:clr>
        </p15:guide>
        <p15:guide id="6" orient="horz" pos="1026">
          <p15:clr>
            <a:srgbClr val="A4A3A4"/>
          </p15:clr>
        </p15:guide>
        <p15:guide id="7" orient="horz" pos="3521">
          <p15:clr>
            <a:srgbClr val="A4A3A4"/>
          </p15:clr>
        </p15:guide>
        <p15:guide id="8" pos="567">
          <p15:clr>
            <a:srgbClr val="A4A3A4"/>
          </p15:clr>
        </p15:guide>
        <p15:guide id="9" pos="204">
          <p15:clr>
            <a:srgbClr val="A4A3A4"/>
          </p15:clr>
        </p15:guide>
        <p15:guide id="10" pos="5511">
          <p15:clr>
            <a:srgbClr val="A4A3A4"/>
          </p15:clr>
        </p15:guide>
        <p15:guide id="11" pos="4241">
          <p15:clr>
            <a:srgbClr val="A4A3A4"/>
          </p15:clr>
        </p15:guide>
        <p15:guide id="12" pos="4468">
          <p15:clr>
            <a:srgbClr val="A4A3A4"/>
          </p15:clr>
        </p15:guide>
        <p15:guide id="13" pos="793">
          <p15:clr>
            <a:srgbClr val="A4A3A4"/>
          </p15:clr>
        </p15:guide>
        <p15:guide id="14" pos="2154">
          <p15:clr>
            <a:srgbClr val="A4A3A4"/>
          </p15:clr>
        </p15:guide>
        <p15:guide id="15" pos="1791">
          <p15:clr>
            <a:srgbClr val="A4A3A4"/>
          </p15:clr>
        </p15:guide>
        <p15:guide id="16" pos="39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4D4D4D"/>
    <a:srgbClr val="FF9900"/>
    <a:srgbClr val="FEEBD2"/>
    <a:srgbClr val="003366"/>
    <a:srgbClr val="339933"/>
    <a:srgbClr val="008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706" autoAdjust="0"/>
  </p:normalViewPr>
  <p:slideViewPr>
    <p:cSldViewPr showGuides="1">
      <p:cViewPr varScale="1">
        <p:scale>
          <a:sx n="111" d="100"/>
          <a:sy n="111" d="100"/>
        </p:scale>
        <p:origin x="1650" y="96"/>
      </p:cViewPr>
      <p:guideLst>
        <p:guide orient="horz" pos="1480"/>
        <p:guide orient="horz" pos="799"/>
        <p:guide orient="horz" pos="436"/>
        <p:guide orient="horz" pos="2432"/>
        <p:guide orient="horz" pos="3748"/>
        <p:guide orient="horz" pos="1026"/>
        <p:guide orient="horz" pos="3521"/>
        <p:guide pos="567"/>
        <p:guide pos="204"/>
        <p:guide pos="5511"/>
        <p:guide pos="4241"/>
        <p:guide pos="4468"/>
        <p:guide pos="793"/>
        <p:guide pos="2154"/>
        <p:guide pos="1791"/>
        <p:guide pos="39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140" d="100"/>
          <a:sy n="140" d="100"/>
        </p:scale>
        <p:origin x="-1812" y="-102"/>
      </p:cViewPr>
      <p:guideLst>
        <p:guide orient="horz" pos="2141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646" tIns="47323" rIns="94646" bIns="47323" numCol="1" anchor="t" anchorCtr="0" compatLnSpc="1">
            <a:prstTxWarp prst="textNoShape">
              <a:avLst/>
            </a:prstTxWarp>
          </a:bodyPr>
          <a:lstStyle>
            <a:lvl1pPr defTabSz="946742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4543" y="1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646" tIns="47323" rIns="94646" bIns="47323" numCol="1" anchor="t" anchorCtr="0" compatLnSpc="1">
            <a:prstTxWarp prst="textNoShape">
              <a:avLst/>
            </a:prstTxWarp>
          </a:bodyPr>
          <a:lstStyle>
            <a:lvl1pPr algn="r" defTabSz="946742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7117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646" tIns="47323" rIns="94646" bIns="47323" numCol="1" anchor="b" anchorCtr="0" compatLnSpc="1">
            <a:prstTxWarp prst="textNoShape">
              <a:avLst/>
            </a:prstTxWarp>
          </a:bodyPr>
          <a:lstStyle>
            <a:lvl1pPr defTabSz="946742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4543" y="6457117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646" tIns="47323" rIns="94646" bIns="47323" numCol="1" anchor="b" anchorCtr="0" compatLnSpc="1">
            <a:prstTxWarp prst="textNoShape">
              <a:avLst/>
            </a:prstTxWarp>
          </a:bodyPr>
          <a:lstStyle>
            <a:lvl1pPr algn="r" defTabSz="946742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6389E56-B004-46F7-9459-1425C9ED3CA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62000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t" anchorCtr="0" compatLnSpc="1">
            <a:prstTxWarp prst="textNoShape">
              <a:avLst/>
            </a:prstTxWarp>
          </a:bodyPr>
          <a:lstStyle>
            <a:lvl1pPr defTabSz="915067">
              <a:defRPr sz="1200">
                <a:latin typeface="Times New Roman" pitchFamily="18" charset="0"/>
              </a:defRPr>
            </a:lvl1pPr>
          </a:lstStyle>
          <a:p>
            <a:pPr algn="l" rtl="0">
              <a:defRPr/>
            </a:pPr>
            <a:endParaRPr lang="en-GB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2729" y="1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t" anchorCtr="0" compatLnSpc="1">
            <a:prstTxWarp prst="textNoShape">
              <a:avLst/>
            </a:prstTxWarp>
          </a:bodyPr>
          <a:lstStyle>
            <a:lvl1pPr algn="r" defTabSz="915067">
              <a:defRPr sz="1200">
                <a:latin typeface="Times New Roman" pitchFamily="18" charset="0"/>
              </a:defRPr>
            </a:lvl1pPr>
          </a:lstStyle>
          <a:p>
            <a:pPr algn="l" rtl="0">
              <a:defRPr/>
            </a:pPr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8663" y="509588"/>
            <a:ext cx="3397250" cy="25479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461" y="3228559"/>
            <a:ext cx="7943306" cy="3059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t" anchorCtr="0" compatLnSpc="1">
            <a:prstTxWarp prst="textNoShape">
              <a:avLst/>
            </a:prstTxWarp>
          </a:bodyPr>
          <a:lstStyle/>
          <a:p>
            <a:pPr lvl="0" algn="l" rtl="0"/>
            <a:r>
              <a:rPr lang="en-GB" b="0" i="0" u="none" baseline="0"/>
              <a:t>Click to edit Master text styles</a:t>
            </a:r>
          </a:p>
          <a:p>
            <a:pPr lvl="1" algn="l" rtl="0"/>
            <a:r>
              <a:rPr lang="en-GB" b="0" i="0" u="none" baseline="0"/>
              <a:t>Second level</a:t>
            </a:r>
          </a:p>
          <a:p>
            <a:pPr lvl="2" algn="l" rtl="0"/>
            <a:r>
              <a:rPr lang="en-GB" b="0" i="0" u="none" baseline="0"/>
              <a:t>Third level</a:t>
            </a:r>
          </a:p>
          <a:p>
            <a:pPr lvl="3" algn="l" rtl="0"/>
            <a:r>
              <a:rPr lang="en-GB" b="0" i="0" u="none" baseline="0"/>
              <a:t>Fourth level</a:t>
            </a:r>
          </a:p>
          <a:p>
            <a:pPr lvl="4" algn="l" rtl="0"/>
            <a:r>
              <a:rPr lang="en-GB" b="0" i="0" u="none" baseline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7117"/>
            <a:ext cx="4303682" cy="338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b" anchorCtr="0" compatLnSpc="1">
            <a:prstTxWarp prst="textNoShape">
              <a:avLst/>
            </a:prstTxWarp>
          </a:bodyPr>
          <a:lstStyle>
            <a:lvl1pPr defTabSz="915067">
              <a:defRPr sz="1200">
                <a:latin typeface="Times New Roman" pitchFamily="18" charset="0"/>
              </a:defRPr>
            </a:lvl1pPr>
          </a:lstStyle>
          <a:p>
            <a:pPr algn="l" rtl="0">
              <a:defRPr/>
            </a:pPr>
            <a:endParaRPr lang="en-GB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729" y="6457117"/>
            <a:ext cx="4303682" cy="338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b" anchorCtr="0" compatLnSpc="1">
            <a:prstTxWarp prst="textNoShape">
              <a:avLst/>
            </a:prstTxWarp>
          </a:bodyPr>
          <a:lstStyle>
            <a:lvl1pPr algn="r" defTabSz="915067">
              <a:defRPr sz="1200">
                <a:latin typeface="Times New Roman" pitchFamily="18" charset="0"/>
              </a:defRPr>
            </a:lvl1pPr>
          </a:lstStyle>
          <a:p>
            <a:pPr algn="l" rtl="0">
              <a:defRPr/>
            </a:pPr>
            <a:fld id="{54380608-6676-4749-BFD4-FD75973E965B}" type="slidenum">
              <a:rPr/>
              <a:pPr algn="l" rtl="0"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6093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1296988" y="1087438"/>
            <a:ext cx="7248526" cy="5435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85328-5759-450C-BB1E-C55C1A0371BB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2442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1296988" y="1087438"/>
            <a:ext cx="7248526" cy="5435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85328-5759-450C-BB1E-C55C1A0371BB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0288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1296988" y="1087438"/>
            <a:ext cx="7248526" cy="5435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85328-5759-450C-BB1E-C55C1A0371BB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5995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jura.uni-passau.de/en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900113" y="1773238"/>
            <a:ext cx="7848600" cy="576262"/>
          </a:xfrm>
          <a:prstGeom prst="rect">
            <a:avLst/>
          </a:prstGeom>
        </p:spPr>
        <p:txBody>
          <a:bodyPr lIns="0" rIns="0" bIns="108000" anchor="b" anchorCtr="0"/>
          <a:lstStyle>
            <a:lvl1pPr marL="0" indent="0">
              <a:buNone/>
              <a:defRPr sz="2800" b="1">
                <a:solidFill>
                  <a:schemeClr val="bg2"/>
                </a:solidFill>
              </a:defRPr>
            </a:lvl1pPr>
          </a:lstStyle>
          <a:p>
            <a:pPr lvl="0" algn="l" rtl="0"/>
            <a:r>
              <a:rPr lang="en-GB" b="1" i="0" u="none" baseline="0" noProof="0" dirty="0" err="1"/>
              <a:t>Formatvorlagen</a:t>
            </a:r>
            <a:r>
              <a:rPr lang="en-GB" b="1" i="0" u="none" baseline="0" noProof="0" dirty="0"/>
              <a:t> des </a:t>
            </a:r>
            <a:r>
              <a:rPr lang="en-GB" b="1" i="0" u="none" baseline="0" noProof="0" dirty="0" err="1"/>
              <a:t>Textmasters</a:t>
            </a:r>
            <a:r>
              <a:rPr lang="en-GB" b="1" i="0" u="none" baseline="0" noProof="0" dirty="0"/>
              <a:t> </a:t>
            </a:r>
            <a:r>
              <a:rPr lang="en-GB" b="1" i="0" u="none" baseline="0" noProof="0" dirty="0" err="1"/>
              <a:t>bearbeiten</a:t>
            </a:r>
            <a:endParaRPr lang="en-GB" b="1" i="0" u="none" baseline="0" noProof="0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>
          <a:xfrm>
            <a:off x="0" y="2349500"/>
            <a:ext cx="9144000" cy="32400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3707904" y="5589589"/>
            <a:ext cx="5040809" cy="863600"/>
          </a:xfrm>
          <a:prstGeom prst="rect">
            <a:avLst/>
          </a:prstGeom>
        </p:spPr>
        <p:txBody>
          <a:bodyPr tIns="252000"/>
          <a:lstStyle>
            <a:lvl1pPr marL="0" indent="0" algn="r">
              <a:buNone/>
              <a:defRPr sz="2000"/>
            </a:lvl1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</p:txBody>
      </p:sp>
      <p:pic>
        <p:nvPicPr>
          <p:cNvPr id="2" name="Grafik 1" descr="Logo of the Faculty of Law at the University of Passau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0892" y="334800"/>
            <a:ext cx="2612793" cy="100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737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noramabild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0" y="1268414"/>
            <a:ext cx="9144000" cy="2592386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DDDDDD"/>
              </a:solidFill>
              <a:effectLst/>
              <a:latin typeface="Arial" charset="0"/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849" y="1268414"/>
            <a:ext cx="8424863" cy="259238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400">
                <a:solidFill>
                  <a:srgbClr val="4D4D4D"/>
                </a:solidFill>
              </a:defRPr>
            </a:lvl4pPr>
            <a:lvl5pPr>
              <a:defRPr sz="1200">
                <a:solidFill>
                  <a:srgbClr val="4D4D4D"/>
                </a:solidFill>
              </a:defRPr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0" y="3895200"/>
            <a:ext cx="9156700" cy="20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00536E7-2682-46A4-9D9C-7E9F83238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95AB981-3277-41E9-A558-38DBD789759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80D5F9E-7051-4613-AEED-37AAAE120E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AED1874-46B6-4125-98E4-C030ED1DD57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4786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23850" y="1268413"/>
            <a:ext cx="5905500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/>
            </a:lvl1pPr>
            <a:lvl2pPr>
              <a:spcBef>
                <a:spcPts val="600"/>
              </a:spcBef>
              <a:spcAft>
                <a:spcPts val="600"/>
              </a:spcAft>
              <a:defRPr sz="1800"/>
            </a:lvl2pPr>
            <a:lvl3pPr>
              <a:spcBef>
                <a:spcPts val="600"/>
              </a:spcBef>
              <a:spcAft>
                <a:spcPts val="600"/>
              </a:spcAft>
              <a:defRPr sz="16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6300788" y="1268413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Rechteck 4"/>
          <p:cNvSpPr/>
          <p:nvPr userDrawn="1"/>
        </p:nvSpPr>
        <p:spPr bwMode="auto">
          <a:xfrm>
            <a:off x="6300788" y="2840400"/>
            <a:ext cx="2843212" cy="1530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6300788" y="2840400"/>
            <a:ext cx="2843213" cy="153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6300788" y="44028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F7FE381E-8371-4582-953B-CE004980A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C9105B27-FD0B-48B3-907E-7C28300433E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1008ED5D-71F8-4E85-9ED1-E3DCF24975B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C67B2B87-389B-4CA7-AA24-431D3DAC1589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8656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0" y="1268413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2843213" y="1268413"/>
            <a:ext cx="5905500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/>
            </a:lvl1pPr>
            <a:lvl2pPr>
              <a:spcBef>
                <a:spcPts val="600"/>
              </a:spcBef>
              <a:spcAft>
                <a:spcPts val="600"/>
              </a:spcAft>
              <a:defRPr sz="1800"/>
            </a:lvl2pPr>
            <a:lvl3pPr>
              <a:spcBef>
                <a:spcPts val="600"/>
              </a:spcBef>
              <a:spcAft>
                <a:spcPts val="600"/>
              </a:spcAft>
              <a:defRPr sz="16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0" y="2844000"/>
            <a:ext cx="2843213" cy="1530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0" y="2844000"/>
            <a:ext cx="2843213" cy="153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0" y="44136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6328B41A-5493-47BE-8A1A-DDD28DC44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FDA9FE4B-661D-4633-AD91-09BFDC906C0C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82725C03-3A30-4895-B408-3864454D4473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C99ACF6F-DD90-479A-9815-75838009804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24999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iebiger Inhalt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15" hasCustomPrompt="1"/>
          </p:nvPr>
        </p:nvSpPr>
        <p:spPr>
          <a:xfrm>
            <a:off x="323850" y="1268413"/>
            <a:ext cx="8424863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  <a:p>
            <a:pPr lvl="4" algn="l" rtl="0"/>
            <a:r>
              <a:rPr lang="en-GB" b="0" i="0" u="none" baseline="0" noProof="0" dirty="0" err="1"/>
              <a:t>Fünfte</a:t>
            </a:r>
            <a:r>
              <a:rPr lang="en-GB" b="0" i="0" u="none" baseline="0" noProof="0" dirty="0"/>
              <a:t> Ebene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B9C40D0-6CB6-4843-A8A2-8425CAD70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144D87E7-6902-4688-A0B3-D35AAB8A55FF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BFF3A67E-8A2C-44DB-AAFC-CB6C1F8B633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119E42CB-03A5-4623-B8BD-EA02DB500F2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436939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iebiger 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0" y="1268413"/>
            <a:ext cx="885825" cy="360362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2" name="Textplatzhalt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885825" y="1268413"/>
            <a:ext cx="7862888" cy="36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15" hasCustomPrompt="1"/>
          </p:nvPr>
        </p:nvSpPr>
        <p:spPr>
          <a:xfrm>
            <a:off x="323850" y="1628775"/>
            <a:ext cx="8424863" cy="3960813"/>
          </a:xfrm>
          <a:prstGeom prst="rect">
            <a:avLst/>
          </a:prstGeom>
        </p:spPr>
        <p:txBody>
          <a:bodyPr lIns="216000" tIns="216000" anchor="ctr" anchorCtr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  <a:p>
            <a:pPr lvl="4" algn="l" rtl="0"/>
            <a:r>
              <a:rPr lang="en-GB" b="0" i="0" u="none" baseline="0" noProof="0" dirty="0" err="1"/>
              <a:t>Fünfte</a:t>
            </a:r>
            <a:r>
              <a:rPr lang="en-GB" b="0" i="0" u="none" baseline="0" noProof="0" dirty="0"/>
              <a:t> Ebene</a:t>
            </a:r>
            <a:endParaRPr lang="en-GB" noProof="0" dirty="0"/>
          </a:p>
        </p:txBody>
      </p:sp>
      <p:sp>
        <p:nvSpPr>
          <p:cNvPr id="14" name="Textplatzhalt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323850" y="5589588"/>
            <a:ext cx="7862888" cy="360362"/>
          </a:xfrm>
          <a:prstGeom prst="rect">
            <a:avLst/>
          </a:prstGeom>
        </p:spPr>
        <p:txBody>
          <a:bodyPr lIns="90000" tIns="46800" anchor="b" anchorCtr="0">
            <a:normAutofit/>
          </a:bodyPr>
          <a:lstStyle>
            <a:lvl1pPr marL="0" indent="0">
              <a:buNone/>
              <a:defRPr sz="1400"/>
            </a:lvl1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2EBF73D-0F45-4B68-A80F-C1EA244AB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029E17EF-9A09-49F9-824F-A905DDA30F7D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2DB18E36-62CF-441C-9D6A-6C79ABFE7F9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9B33F486-E619-48C4-8423-198EB7D9960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74636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r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1260000"/>
            <a:ext cx="9144000" cy="468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06DC37E-7F3D-4263-AA28-5D1EBB587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5B476A7-1BF3-4E15-996C-342858D76CA6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B7C1BA50-51BE-49CC-8ACC-1E77C85AB99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3AB2DB0E-5D07-4BDC-A1CE-FDF326E5B0D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51246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0" y="1268413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2880000" y="1268413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914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B13BBF7B-8629-4C41-BE2F-B4DAAB219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B9F2632-2566-4CD7-A60B-7C5522044CEB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71C8FDE8-4D48-4AB9-83D9-BAEE4F2E2B5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D6E1F75F-F561-442C-826B-6A83B7B5BBC0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279538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0" y="1268413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2880000" y="1268413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Bildplatzhalter 12"/>
          <p:cNvSpPr>
            <a:spLocks noGrp="1"/>
          </p:cNvSpPr>
          <p:nvPr>
            <p:ph type="pic" sz="quarter" idx="18"/>
          </p:nvPr>
        </p:nvSpPr>
        <p:spPr>
          <a:xfrm>
            <a:off x="0" y="3625200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6300788" y="3625200"/>
            <a:ext cx="2843212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60C1B630-6F62-4D40-89B8-8245F9144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5ED4478-721E-43F2-AF84-31F8DD3FC73A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5" name="Fußzeilenplatzhalter 14">
            <a:extLst>
              <a:ext uri="{FF2B5EF4-FFF2-40B4-BE49-F238E27FC236}">
                <a16:creationId xmlns:a16="http://schemas.microsoft.com/office/drawing/2014/main" id="{A02C8B9E-2116-423E-B80A-C827AD91252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DA63DC29-98CD-4651-BFC3-A6A8933F0EB7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71287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0" y="1268413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6300787" y="1268413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914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9CF1E9EE-E5D8-4990-BD50-B341D5925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F5C3309-EEA7-48F0-84EA-70B57D1B3353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85691F7D-0362-475F-A484-E9B938476B23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044B9835-E83E-4865-9142-F5D9C651422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536477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0" y="1268413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6300787" y="1268413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Bildplatzhalter 12"/>
          <p:cNvSpPr>
            <a:spLocks noGrp="1"/>
          </p:cNvSpPr>
          <p:nvPr>
            <p:ph type="pic" sz="quarter" idx="18"/>
          </p:nvPr>
        </p:nvSpPr>
        <p:spPr>
          <a:xfrm>
            <a:off x="2880000" y="3625200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9745C6A5-6955-49C7-B46D-C53335947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5EF8EB8-04BD-4D6E-8A34-9B7805977A1F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5" name="Fußzeilenplatzhalter 14">
            <a:extLst>
              <a:ext uri="{FF2B5EF4-FFF2-40B4-BE49-F238E27FC236}">
                <a16:creationId xmlns:a16="http://schemas.microsoft.com/office/drawing/2014/main" id="{7CA0F85F-3AB8-4D02-93D6-17EB973E5954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E052AA52-CA7C-4AEC-8165-C773DC29C02A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1198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unddesign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850" y="1268413"/>
            <a:ext cx="8424863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400">
                <a:solidFill>
                  <a:srgbClr val="4D4D4D"/>
                </a:solidFill>
              </a:defRPr>
            </a:lvl4pPr>
            <a:lvl5pPr>
              <a:defRPr sz="1200">
                <a:solidFill>
                  <a:srgbClr val="4D4D4D"/>
                </a:solidFill>
              </a:defRPr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  <a:p>
            <a:pPr lvl="4" algn="l" rtl="0"/>
            <a:r>
              <a:rPr lang="en-GB" b="0" i="0" u="none" baseline="0" noProof="0" dirty="0" err="1"/>
              <a:t>Fünfte</a:t>
            </a:r>
            <a:r>
              <a:rPr lang="en-GB" b="0" i="0" u="none" baseline="0" noProof="0" dirty="0"/>
              <a:t> Ebene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E222675A-8C24-46A2-B7DB-F23938655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1" name="Datumsplatzhalter 10">
            <a:extLst>
              <a:ext uri="{FF2B5EF4-FFF2-40B4-BE49-F238E27FC236}">
                <a16:creationId xmlns:a16="http://schemas.microsoft.com/office/drawing/2014/main" id="{2B206213-F16A-4E44-91EB-B0928DF321D8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E35C5701-AC60-4B8C-A1F9-AE487AB5077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FF054588-DCCA-40EA-92DB-EFE539524F0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774591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0" y="1268412"/>
            <a:ext cx="6264000" cy="2322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7" hasCustomPrompt="1"/>
          </p:nvPr>
        </p:nvSpPr>
        <p:spPr>
          <a:xfrm>
            <a:off x="323575" y="1268412"/>
            <a:ext cx="5940425" cy="2321999"/>
          </a:xfrm>
          <a:prstGeom prst="rect">
            <a:avLst/>
          </a:prstGeom>
        </p:spPr>
        <p:txBody>
          <a:bodyPr lIns="216000" rIns="216000" anchor="ctr" anchorCtr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6300787" y="1268412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914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0DD81595-BF71-46A2-BA8D-FB8235185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0F74C4CE-9E60-42CD-99DB-15C142A1A51D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5" name="Fußzeilenplatzhalter 14">
            <a:extLst>
              <a:ext uri="{FF2B5EF4-FFF2-40B4-BE49-F238E27FC236}">
                <a16:creationId xmlns:a16="http://schemas.microsoft.com/office/drawing/2014/main" id="{643EAAB5-8E3D-46BC-A9F9-13EE5F0E53A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3FECB25D-6CA0-4691-AD42-3ECE37C59063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644395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8"/>
          </p:nvPr>
        </p:nvSpPr>
        <p:spPr>
          <a:xfrm>
            <a:off x="3060000" y="1268412"/>
            <a:ext cx="302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-1" y="1268413"/>
            <a:ext cx="302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6120000" y="1268413"/>
            <a:ext cx="302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914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58D7DC6D-73D8-4533-A878-0BB49C5F6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F30D707-F7D3-4032-B25B-036F616FD8BB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3B46D796-930B-4D1B-ADB1-211E6DF08125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195AC60C-743D-4351-8269-853A3600E7C4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17634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links - 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chemeClr val="bg2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1"/>
          </p:nvPr>
        </p:nvSpPr>
        <p:spPr>
          <a:xfrm>
            <a:off x="1" y="1628775"/>
            <a:ext cx="2808000" cy="39608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2843213" y="1628775"/>
            <a:ext cx="6300787" cy="3960813"/>
          </a:xfrm>
          <a:prstGeom prst="rect">
            <a:avLst/>
          </a:prstGeom>
          <a:solidFill>
            <a:srgbClr val="DDDDDD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DDDDDD"/>
              </a:solidFill>
              <a:effectLst/>
              <a:latin typeface="Arial" charset="0"/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843214" y="1628775"/>
            <a:ext cx="5905500" cy="3960813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400">
                <a:solidFill>
                  <a:srgbClr val="4D4D4D"/>
                </a:solidFill>
              </a:defRPr>
            </a:lvl4pPr>
            <a:lvl5pPr>
              <a:defRPr sz="1200">
                <a:solidFill>
                  <a:srgbClr val="4D4D4D"/>
                </a:solidFill>
              </a:defRPr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chemeClr val="bg2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35C2B367-C5B1-4C01-B7D5-76EC3863B50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9D37EE19-E11B-4ED1-A106-099A1BA8B5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C0356722-05EE-4F8C-9430-59C85E418E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F3731D83-0177-48B1-AA67-B2FB64E83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22677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rechts - 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0" y="1628775"/>
            <a:ext cx="6300788" cy="3960813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16000" tIns="46800" rIns="216000" bIns="468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DDDDDD"/>
              </a:solidFill>
              <a:effectLst/>
              <a:latin typeface="Arial" charset="0"/>
            </a:endParaRP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1"/>
          </p:nvPr>
        </p:nvSpPr>
        <p:spPr>
          <a:xfrm>
            <a:off x="6336000" y="1628775"/>
            <a:ext cx="2808000" cy="39608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850" y="1638300"/>
            <a:ext cx="5976342" cy="3960813"/>
          </a:xfrm>
          <a:prstGeom prst="rect">
            <a:avLst/>
          </a:prstGeom>
        </p:spPr>
        <p:txBody>
          <a:bodyPr lIns="216000" r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400">
                <a:solidFill>
                  <a:srgbClr val="4D4D4D"/>
                </a:solidFill>
              </a:defRPr>
            </a:lvl4pPr>
            <a:lvl5pPr>
              <a:defRPr sz="1200">
                <a:solidFill>
                  <a:srgbClr val="4D4D4D"/>
                </a:solidFill>
              </a:defRPr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CCDB067-017E-4965-A988-79D0A4005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7442A802-81AE-4239-9EFB-7452D9D8A7F2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544AF816-5AB4-4823-AA24-139E2DEEAF5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249AFD24-FA50-4E68-BA7D-C285FA4FAC9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11287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 mit 3 Bil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0" y="1268413"/>
            <a:ext cx="885825" cy="360362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885825" y="1268413"/>
            <a:ext cx="4765675" cy="36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6732588" y="1771200"/>
            <a:ext cx="1368000" cy="136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900113" y="1772816"/>
            <a:ext cx="5400675" cy="1368152"/>
          </a:xfrm>
          <a:prstGeom prst="rect">
            <a:avLst/>
          </a:prstGeom>
        </p:spPr>
        <p:txBody>
          <a:bodyPr lIns="216000" tIns="216000" rIns="216000" bIns="216000"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457200" indent="0" algn="r">
              <a:spcBef>
                <a:spcPts val="0"/>
              </a:spcBef>
              <a:spcAft>
                <a:spcPts val="0"/>
              </a:spcAft>
              <a:buNone/>
              <a:defRPr sz="1600" i="1">
                <a:solidFill>
                  <a:schemeClr val="bg2"/>
                </a:solidFill>
              </a:defRPr>
            </a:lvl2pPr>
            <a:lvl3pPr>
              <a:spcBef>
                <a:spcPts val="600"/>
              </a:spcBef>
              <a:spcAft>
                <a:spcPts val="600"/>
              </a:spcAft>
              <a:defRPr sz="14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6" name="Rechteck 15"/>
          <p:cNvSpPr/>
          <p:nvPr userDrawn="1"/>
        </p:nvSpPr>
        <p:spPr bwMode="auto">
          <a:xfrm>
            <a:off x="8136000" y="1772816"/>
            <a:ext cx="1008000" cy="1368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32" name="Textplatzhalt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900113" y="3140968"/>
            <a:ext cx="5400675" cy="1440830"/>
          </a:xfrm>
          <a:prstGeom prst="rect">
            <a:avLst/>
          </a:prstGeom>
        </p:spPr>
        <p:txBody>
          <a:bodyPr lIns="216000" tIns="216000" rIns="216000" bIns="216000"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457200" indent="0" algn="r">
              <a:spcBef>
                <a:spcPts val="0"/>
              </a:spcBef>
              <a:spcAft>
                <a:spcPts val="0"/>
              </a:spcAft>
              <a:buNone/>
              <a:defRPr sz="1600" i="1">
                <a:solidFill>
                  <a:schemeClr val="bg2"/>
                </a:solidFill>
              </a:defRPr>
            </a:lvl2pPr>
            <a:lvl3pPr>
              <a:spcBef>
                <a:spcPts val="600"/>
              </a:spcBef>
              <a:spcAft>
                <a:spcPts val="600"/>
              </a:spcAft>
              <a:defRPr sz="14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9" name="Bildplatzhalter 14"/>
          <p:cNvSpPr>
            <a:spLocks noGrp="1"/>
          </p:cNvSpPr>
          <p:nvPr>
            <p:ph type="pic" sz="quarter" idx="13"/>
          </p:nvPr>
        </p:nvSpPr>
        <p:spPr>
          <a:xfrm>
            <a:off x="6732392" y="3169050"/>
            <a:ext cx="1368000" cy="136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6732588" y="3175200"/>
            <a:ext cx="1367804" cy="1368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38" name="Rechteck 37"/>
          <p:cNvSpPr/>
          <p:nvPr userDrawn="1"/>
        </p:nvSpPr>
        <p:spPr bwMode="auto">
          <a:xfrm>
            <a:off x="8136000" y="4581950"/>
            <a:ext cx="1008000" cy="1368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20" name="Bildplatzhalter 14"/>
          <p:cNvSpPr>
            <a:spLocks noGrp="1"/>
          </p:cNvSpPr>
          <p:nvPr>
            <p:ph type="pic" sz="quarter" idx="14"/>
          </p:nvPr>
        </p:nvSpPr>
        <p:spPr>
          <a:xfrm>
            <a:off x="6732588" y="4582800"/>
            <a:ext cx="1368000" cy="136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33" name="Textplatzhalter 16"/>
          <p:cNvSpPr>
            <a:spLocks noGrp="1"/>
          </p:cNvSpPr>
          <p:nvPr>
            <p:ph type="body" sz="quarter" idx="16" hasCustomPrompt="1"/>
          </p:nvPr>
        </p:nvSpPr>
        <p:spPr>
          <a:xfrm>
            <a:off x="895003" y="4593630"/>
            <a:ext cx="5400675" cy="1368152"/>
          </a:xfrm>
          <a:prstGeom prst="rect">
            <a:avLst/>
          </a:prstGeom>
        </p:spPr>
        <p:txBody>
          <a:bodyPr lIns="216000" tIns="216000" rIns="216000"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457200" indent="0" algn="r">
              <a:spcBef>
                <a:spcPts val="0"/>
              </a:spcBef>
              <a:spcAft>
                <a:spcPts val="0"/>
              </a:spcAft>
              <a:buNone/>
              <a:defRPr sz="1600" i="1">
                <a:solidFill>
                  <a:schemeClr val="bg2"/>
                </a:solidFill>
              </a:defRPr>
            </a:lvl2pPr>
            <a:lvl3pPr>
              <a:spcBef>
                <a:spcPts val="600"/>
              </a:spcBef>
              <a:spcAft>
                <a:spcPts val="600"/>
              </a:spcAft>
              <a:defRPr sz="14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2EC0172B-2C38-4313-9C9B-EDD6479A4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2541D8FB-EE0A-42B9-A455-D09EA92FE496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D4F59D8E-9E02-4B87-8477-16B7A616536B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F804B36D-7D77-4F67-B5A9-D190234E04B3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29004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blöc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594564" y="1260475"/>
            <a:ext cx="4154149" cy="4681537"/>
          </a:xfrm>
          <a:prstGeom prst="rect">
            <a:avLst/>
          </a:prstGeom>
        </p:spPr>
        <p:txBody>
          <a:bodyPr lIns="216000" tIns="216000" rIns="0" anchor="t" anchorCtr="0">
            <a:norm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  <a:p>
            <a:pPr lvl="4" algn="l" rtl="0"/>
            <a:r>
              <a:rPr lang="en-GB" b="0" i="0" u="none" baseline="0" noProof="0" dirty="0" err="1"/>
              <a:t>Fünfte</a:t>
            </a:r>
            <a:r>
              <a:rPr lang="en-GB" b="0" i="0" u="none" baseline="0" noProof="0" dirty="0"/>
              <a:t> Ebene</a:t>
            </a:r>
            <a:endParaRPr lang="en-GB" noProof="0" dirty="0"/>
          </a:p>
        </p:txBody>
      </p:sp>
      <p:sp>
        <p:nvSpPr>
          <p:cNvPr id="6" name="Rechteck 5"/>
          <p:cNvSpPr/>
          <p:nvPr userDrawn="1"/>
        </p:nvSpPr>
        <p:spPr bwMode="auto">
          <a:xfrm>
            <a:off x="0" y="1268412"/>
            <a:ext cx="4554000" cy="468153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16000" tIns="46800" rIns="216000" bIns="468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23850" y="1268413"/>
            <a:ext cx="4230688" cy="4681537"/>
          </a:xfrm>
          <a:prstGeom prst="rect">
            <a:avLst/>
          </a:prstGeom>
        </p:spPr>
        <p:txBody>
          <a:bodyPr lIns="216000" tIns="216000" rIns="216000" anchor="t" anchorCtr="0">
            <a:norm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  <a:p>
            <a:pPr lvl="4" algn="l" rtl="0"/>
            <a:r>
              <a:rPr lang="en-GB" b="0" i="0" u="none" baseline="0" noProof="0" dirty="0" err="1"/>
              <a:t>Fünfte</a:t>
            </a:r>
            <a:r>
              <a:rPr lang="en-GB" b="0" i="0" u="none" baseline="0" noProof="0" dirty="0"/>
              <a:t> Ebene</a:t>
            </a:r>
            <a:endParaRPr lang="en-GB" noProof="0" dirty="0"/>
          </a:p>
        </p:txBody>
      </p:sp>
      <p:sp>
        <p:nvSpPr>
          <p:cNvPr id="7" name="Rechteck 6"/>
          <p:cNvSpPr/>
          <p:nvPr userDrawn="1"/>
        </p:nvSpPr>
        <p:spPr bwMode="auto">
          <a:xfrm>
            <a:off x="4590000" y="1268413"/>
            <a:ext cx="4554000" cy="468153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DC21CD44-7535-44C2-85E4-C39A7BD96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84723E5-B838-4C40-AEAD-870ABBB30478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E6A68653-87BA-4E53-8EE1-54855EBC60F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86AE1062-C82C-431D-BE5D-7D8A28AE79F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583807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 rechts + grau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8" name="Rechteck 17"/>
          <p:cNvSpPr/>
          <p:nvPr userDrawn="1"/>
        </p:nvSpPr>
        <p:spPr bwMode="auto">
          <a:xfrm>
            <a:off x="0" y="1268413"/>
            <a:ext cx="885825" cy="360362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9" name="Textplatzhalt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885825" y="1268413"/>
            <a:ext cx="4765675" cy="36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6300788" y="1628774"/>
            <a:ext cx="2843213" cy="2195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23850" y="1628775"/>
            <a:ext cx="5976938" cy="3960813"/>
          </a:xfrm>
          <a:prstGeom prst="rect">
            <a:avLst/>
          </a:prstGeom>
        </p:spPr>
        <p:txBody>
          <a:bodyPr lIns="216000" tIns="216000" rIns="216000" anchor="ctr" anchorCtr="0">
            <a:normAutofit/>
          </a:bodyPr>
          <a:lstStyle>
            <a:lvl1pPr algn="l">
              <a:spcBef>
                <a:spcPts val="600"/>
              </a:spcBef>
              <a:spcAft>
                <a:spcPts val="600"/>
              </a:spcAft>
              <a:defRPr sz="2000"/>
            </a:lvl1pPr>
            <a:lvl2pPr algn="l">
              <a:spcBef>
                <a:spcPts val="600"/>
              </a:spcBef>
              <a:spcAft>
                <a:spcPts val="600"/>
              </a:spcAft>
              <a:defRPr sz="1800"/>
            </a:lvl2pPr>
            <a:lvl3pPr algn="l">
              <a:spcBef>
                <a:spcPts val="600"/>
              </a:spcBef>
              <a:spcAft>
                <a:spcPts val="600"/>
              </a:spcAft>
              <a:defRPr sz="1600"/>
            </a:lvl3pPr>
            <a:lvl4pPr algn="l"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6300788" y="3860800"/>
            <a:ext cx="2843212" cy="172878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A8AA52D4-4C14-47CE-A369-46BF4DCB7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A599681C-BB3D-42D3-8A1E-7142249C261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6A91A683-BCD3-4A14-9058-829E7B03689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1EA93BDA-B9B9-4743-B6B3-C20456E180F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95443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links/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0" y="1268413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2843213" y="1268413"/>
            <a:ext cx="5905500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/>
            </a:lvl1pPr>
            <a:lvl2pPr>
              <a:spcBef>
                <a:spcPts val="600"/>
              </a:spcBef>
              <a:spcAft>
                <a:spcPts val="600"/>
              </a:spcAft>
              <a:defRPr sz="1800"/>
            </a:lvl2pPr>
            <a:lvl3pPr>
              <a:spcBef>
                <a:spcPts val="600"/>
              </a:spcBef>
              <a:spcAft>
                <a:spcPts val="600"/>
              </a:spcAft>
              <a:defRPr sz="16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2" name="Rechteck 11"/>
          <p:cNvSpPr/>
          <p:nvPr userDrawn="1"/>
        </p:nvSpPr>
        <p:spPr bwMode="auto">
          <a:xfrm>
            <a:off x="2880000" y="1268413"/>
            <a:ext cx="6264000" cy="4681537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9" name="Rechteck 18"/>
          <p:cNvSpPr/>
          <p:nvPr userDrawn="1"/>
        </p:nvSpPr>
        <p:spPr bwMode="auto">
          <a:xfrm>
            <a:off x="0" y="2840400"/>
            <a:ext cx="2843213" cy="15372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0" y="2840581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0" y="44136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D7814592-46A6-4B71-A02D-34CE1FC8A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635B6FA7-4572-4117-9596-ED762C282BBE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4ECB2B7A-C772-49A4-A6D9-DBB914C4216D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2E1671C6-5AC2-43F2-8C35-2BECB89A259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85218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rechts/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2" name="Rechteck 11"/>
          <p:cNvSpPr/>
          <p:nvPr userDrawn="1"/>
        </p:nvSpPr>
        <p:spPr bwMode="auto">
          <a:xfrm>
            <a:off x="0" y="1268412"/>
            <a:ext cx="6264000" cy="4681537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23850" y="1268413"/>
            <a:ext cx="5905500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/>
            </a:lvl1pPr>
            <a:lvl2pPr>
              <a:spcBef>
                <a:spcPts val="600"/>
              </a:spcBef>
              <a:spcAft>
                <a:spcPts val="600"/>
              </a:spcAft>
              <a:defRPr sz="1800"/>
            </a:lvl2pPr>
            <a:lvl3pPr>
              <a:spcBef>
                <a:spcPts val="600"/>
              </a:spcBef>
              <a:spcAft>
                <a:spcPts val="600"/>
              </a:spcAft>
              <a:defRPr sz="16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6300788" y="1268413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6300787" y="28404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6300788" y="2840400"/>
            <a:ext cx="2843212" cy="151216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6300788" y="44028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21AD136A-ADDD-40B6-9770-AE3868117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81F06775-A57B-47BE-A8CF-CEB921696026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A6A6F51F-0CC9-4D21-84CB-F9C2692453C5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E20B8F42-D91A-4351-9C1D-B405BC8CF33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2640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hyperlink" Target="https://www.jura.uni-passau.de/en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324000" y="176400"/>
            <a:ext cx="6476400" cy="507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algn="l" rtl="0"/>
            <a:r>
              <a:rPr lang="en-GB" b="0" i="0" u="none" baseline="0" noProof="0" dirty="0" err="1"/>
              <a:t>Titelmasterformat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durch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Klicken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noProof="0" dirty="0"/>
          </a:p>
        </p:txBody>
      </p:sp>
      <p:sp>
        <p:nvSpPr>
          <p:cNvPr id="4" name="Line 8"/>
          <p:cNvSpPr>
            <a:spLocks noChangeShapeType="1"/>
          </p:cNvSpPr>
          <p:nvPr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5" name="Line 2"/>
          <p:cNvSpPr>
            <a:spLocks noChangeShapeType="1"/>
          </p:cNvSpPr>
          <p:nvPr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>
          <a:xfrm>
            <a:off x="325438" y="6444000"/>
            <a:ext cx="1622132" cy="360000"/>
          </a:xfrm>
          <a:prstGeom prst="rect">
            <a:avLst/>
          </a:prstGeom>
        </p:spPr>
        <p:txBody>
          <a:bodyPr vert="horz" lIns="9000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3"/>
          </p:nvPr>
        </p:nvSpPr>
        <p:spPr>
          <a:xfrm>
            <a:off x="2019571" y="6444000"/>
            <a:ext cx="5176859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>
          <a:xfrm>
            <a:off x="8208713" y="6444000"/>
            <a:ext cx="54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  <p:pic>
        <p:nvPicPr>
          <p:cNvPr id="11" name="Grafik 10" descr="Logo of the Faculty of Law at the University of Passau">
            <a:hlinkClick r:id="rId23"/>
          </p:cNvPr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8812" y="228723"/>
            <a:ext cx="1901710" cy="732189"/>
          </a:xfrm>
          <a:prstGeom prst="rect">
            <a:avLst/>
          </a:prstGeom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6" r:id="rId5"/>
    <p:sldLayoutId id="2147483761" r:id="rId6"/>
    <p:sldLayoutId id="2147483762" r:id="rId7"/>
    <p:sldLayoutId id="2147483745" r:id="rId8"/>
    <p:sldLayoutId id="2147483747" r:id="rId9"/>
    <p:sldLayoutId id="2147483744" r:id="rId10"/>
    <p:sldLayoutId id="2147483749" r:id="rId11"/>
    <p:sldLayoutId id="2147483748" r:id="rId12"/>
    <p:sldLayoutId id="2147483750" r:id="rId13"/>
    <p:sldLayoutId id="2147483752" r:id="rId14"/>
    <p:sldLayoutId id="2147483751" r:id="rId15"/>
    <p:sldLayoutId id="2147483753" r:id="rId16"/>
    <p:sldLayoutId id="2147483760" r:id="rId17"/>
    <p:sldLayoutId id="2147483754" r:id="rId18"/>
    <p:sldLayoutId id="2147483759" r:id="rId19"/>
    <p:sldLayoutId id="2147483756" r:id="rId20"/>
    <p:sldLayoutId id="2147483755" r:id="rId21"/>
  </p:sldLayoutIdLst>
  <p:hf hdr="0"/>
  <p:txStyles>
    <p:titleStyle>
      <a:lvl1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200" b="1" i="1">
          <a:solidFill>
            <a:srgbClr val="7F7F7F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800" b="1">
          <a:solidFill>
            <a:srgbClr val="7F7F7F"/>
          </a:solidFill>
          <a:latin typeface="Arial" charset="0"/>
        </a:defRPr>
      </a:lvl2pPr>
      <a:lvl3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800" b="1">
          <a:solidFill>
            <a:srgbClr val="7F7F7F"/>
          </a:solidFill>
          <a:latin typeface="Arial" charset="0"/>
        </a:defRPr>
      </a:lvl3pPr>
      <a:lvl4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800" b="1">
          <a:solidFill>
            <a:srgbClr val="7F7F7F"/>
          </a:solidFill>
          <a:latin typeface="Arial" charset="0"/>
        </a:defRPr>
      </a:lvl4pPr>
      <a:lvl5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800" b="1">
          <a:solidFill>
            <a:srgbClr val="7F7F7F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88D8C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88D8C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88D8C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88D8C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4D4D4D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4D4D4D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rgbClr val="4D4D4D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CD219E5F-3EA6-9924-7DEB-AE4137EFDC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568" y="1052736"/>
            <a:ext cx="8424863" cy="51135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Dear Lecturer,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Thank you for including the information on the following slides in your first class. By doing so, you are making an important contribution to fostering an open, equitable and learning-friendly environment at our University, as well as to strengthening respectful interactions. 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slides are intended to support the shaping of the course together with students and to provide guidance in addressing potential barriers or incidents.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Many thanks and best regards,</a:t>
            </a:r>
          </a:p>
          <a:p>
            <a:pPr marL="0" indent="0">
              <a:buNone/>
            </a:pP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Your Executive Support Unit for Diversity and Gender Equality, on behalf of the Vice President for International Affairs and Diversity, </a:t>
            </a:r>
            <a:b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Professor Christina Hansen</a:t>
            </a:r>
            <a:endParaRPr lang="en-GB" i="1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D5A7D80-FEC8-9A57-F720-1D17AA6B2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Information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Lecturers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BAFADC-512B-0319-917B-DE3282D3A35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defTabSz="685560"/>
            <a:fld id="{8C584D87-7198-4C07-B06D-DAE8C5C29FC7}" type="datetime4">
              <a:rPr lang="de-DE" smtClean="0">
                <a:solidFill>
                  <a:srgbClr val="7F7F7F"/>
                </a:solidFill>
                <a:cs typeface="Arial" charset="0"/>
              </a:rPr>
              <a:t>22. Januar 2026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E2997E-A6D0-BD44-F5C1-53E264C3C6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defTabSz="685560"/>
            <a:r>
              <a:rPr lang="de-DE">
                <a:solidFill>
                  <a:srgbClr val="7F7F7F"/>
                </a:solidFill>
                <a:cs typeface="Arial" charset="0"/>
              </a:rPr>
              <a:t>Universität Passau</a:t>
            </a:r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3F141EF-BB1E-491C-BDBA-D1CA0C7DEE8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685560"/>
            <a:fld id="{78742581-81B1-425F-B25E-3CD197136A05}" type="slidenum">
              <a:rPr lang="de-DE" smtClean="0">
                <a:solidFill>
                  <a:srgbClr val="7F7F7F"/>
                </a:solidFill>
                <a:cs typeface="Arial" charset="0"/>
              </a:rPr>
              <a:pPr defTabSz="685560"/>
              <a:t>1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211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algn="l" rtl="0"/>
            <a:r>
              <a:rPr lang="en-GB" b="1" i="0" u="none" baseline="0" dirty="0"/>
              <a:t>Lecture or presentation title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algn="r" rtl="0"/>
            <a:r>
              <a:rPr lang="en-GB" b="0" i="0" u="none" baseline="0" dirty="0"/>
              <a:t>Presenter’s name or other information</a:t>
            </a:r>
          </a:p>
          <a:p>
            <a:pPr algn="r" rtl="0"/>
            <a:r>
              <a:rPr lang="en-GB" b="0" i="0" u="none" baseline="0" dirty="0"/>
              <a:t>Date</a:t>
            </a:r>
            <a:endParaRPr lang="en-GB" dirty="0"/>
          </a:p>
        </p:txBody>
      </p:sp>
      <p:pic>
        <p:nvPicPr>
          <p:cNvPr id="6" name="Bildplatzhalter 5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514D70DE-4EA2-5320-8E72-E01A2A4B67B0}"/>
              </a:ext>
            </a:extLst>
          </p:cNvPr>
          <p:cNvGrpSpPr/>
          <p:nvPr/>
        </p:nvGrpSpPr>
        <p:grpSpPr>
          <a:xfrm>
            <a:off x="7076383" y="2348750"/>
            <a:ext cx="2067617" cy="3240838"/>
            <a:chOff x="7076383" y="2348750"/>
            <a:chExt cx="2067617" cy="3240838"/>
          </a:xfrm>
        </p:grpSpPr>
        <p:grpSp>
          <p:nvGrpSpPr>
            <p:cNvPr id="5" name="Gruppieren 4">
              <a:extLst>
                <a:ext uri="{FF2B5EF4-FFF2-40B4-BE49-F238E27FC236}">
                  <a16:creationId xmlns:a16="http://schemas.microsoft.com/office/drawing/2014/main" id="{2E4CD896-138E-99FD-1C9A-87F0476A8DA6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076383" y="2348750"/>
              <a:ext cx="2067617" cy="3240838"/>
              <a:chOff x="7681763" y="1949176"/>
              <a:chExt cx="2088232" cy="3060662"/>
            </a:xfrm>
            <a:solidFill>
              <a:srgbClr val="F29400"/>
            </a:solidFill>
          </p:grpSpPr>
          <p:sp>
            <p:nvSpPr>
              <p:cNvPr id="8" name="Rechteck 7">
                <a:extLst>
                  <a:ext uri="{FF2B5EF4-FFF2-40B4-BE49-F238E27FC236}">
                    <a16:creationId xmlns:a16="http://schemas.microsoft.com/office/drawing/2014/main" id="{AD63CDC3-EDA1-B212-9A63-75A67D5A4B92}"/>
                  </a:ext>
                </a:extLst>
              </p:cNvPr>
              <p:cNvSpPr/>
              <p:nvPr/>
            </p:nvSpPr>
            <p:spPr bwMode="auto">
              <a:xfrm>
                <a:off x="7681763" y="1949176"/>
                <a:ext cx="2088232" cy="3060662"/>
              </a:xfrm>
              <a:prstGeom prst="rect">
                <a:avLst/>
              </a:prstGeom>
              <a:grpFill/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7482" tIns="35091" rIns="67482" bIns="35091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560" eaLnBrk="0" hangingPunct="0">
                  <a:spcBef>
                    <a:spcPct val="20000"/>
                  </a:spcBef>
                </a:pPr>
                <a:endParaRPr lang="de-DE" sz="1350">
                  <a:solidFill>
                    <a:srgbClr val="000066"/>
                  </a:solidFill>
                </a:endParaRPr>
              </a:p>
            </p:txBody>
          </p:sp>
          <p:sp>
            <p:nvSpPr>
              <p:cNvPr id="9" name="Textfeld 8">
                <a:extLst>
                  <a:ext uri="{FF2B5EF4-FFF2-40B4-BE49-F238E27FC236}">
                    <a16:creationId xmlns:a16="http://schemas.microsoft.com/office/drawing/2014/main" id="{D048FBE3-C776-5B4B-C843-EA0E7A0B7D24}"/>
                  </a:ext>
                </a:extLst>
              </p:cNvPr>
              <p:cNvSpPr txBox="1"/>
              <p:nvPr/>
            </p:nvSpPr>
            <p:spPr>
              <a:xfrm>
                <a:off x="7681763" y="2028817"/>
                <a:ext cx="2088232" cy="552264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1600" b="1" dirty="0"/>
                  <a:t>Questions </a:t>
                </a:r>
                <a:r>
                  <a:rPr lang="de-DE" sz="1600" b="1" dirty="0" err="1"/>
                  <a:t>or</a:t>
                </a:r>
                <a:r>
                  <a:rPr lang="de-DE" sz="1600" b="1" dirty="0"/>
                  <a:t> </a:t>
                </a:r>
                <a:r>
                  <a:rPr lang="de-DE" sz="1600" b="1" dirty="0" err="1"/>
                  <a:t>Concerns</a:t>
                </a:r>
                <a:r>
                  <a:rPr lang="de-DE" sz="1600" b="1" dirty="0"/>
                  <a:t>?</a:t>
                </a:r>
              </a:p>
            </p:txBody>
          </p:sp>
          <p:sp>
            <p:nvSpPr>
              <p:cNvPr id="10" name="Textfeld 9">
                <a:extLst>
                  <a:ext uri="{FF2B5EF4-FFF2-40B4-BE49-F238E27FC236}">
                    <a16:creationId xmlns:a16="http://schemas.microsoft.com/office/drawing/2014/main" id="{DD0E97BA-9E66-DAD4-A05B-7AD1AF5828EF}"/>
                  </a:ext>
                </a:extLst>
              </p:cNvPr>
              <p:cNvSpPr txBox="1"/>
              <p:nvPr/>
            </p:nvSpPr>
            <p:spPr>
              <a:xfrm>
                <a:off x="7681763" y="4079543"/>
                <a:ext cx="2088232" cy="69759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b="1" dirty="0"/>
                  <a:t>Overview of support services at the University of Passau</a:t>
                </a:r>
              </a:p>
            </p:txBody>
          </p:sp>
        </p:grpSp>
        <p:pic>
          <p:nvPicPr>
            <p:cNvPr id="7" name="Grafik 6">
              <a:extLst>
                <a:ext uri="{FF2B5EF4-FFF2-40B4-BE49-F238E27FC236}">
                  <a16:creationId xmlns:a16="http://schemas.microsoft.com/office/drawing/2014/main" id="{125C3CBD-DBFC-9121-ED87-AD54C9334AE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34127" y="3235127"/>
              <a:ext cx="1152128" cy="11521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5527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EF457A60-DE86-49C9-D0A2-E3A1DD266CB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0670" y="908720"/>
            <a:ext cx="8658043" cy="5616624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GB" dirty="0"/>
              <a:t>We all share responsibility for the success of this course.</a:t>
            </a:r>
          </a:p>
          <a:p>
            <a:pPr>
              <a:lnSpc>
                <a:spcPct val="80000"/>
              </a:lnSpc>
            </a:pPr>
            <a:r>
              <a:rPr lang="en-GB" dirty="0"/>
              <a:t>This course is intended to be a place where: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bg1"/>
                </a:solidFill>
              </a:rPr>
              <a:t>you have room to pursue your own intellectual path and actively help shape academic discussion.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bg1"/>
                </a:solidFill>
              </a:rPr>
              <a:t>discrimination and exclusion are not tolerated.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bg1"/>
                </a:solidFill>
              </a:rPr>
              <a:t>every contribution is valued, and responsibility is shared collectively.</a:t>
            </a:r>
          </a:p>
          <a:p>
            <a:pPr>
              <a:lnSpc>
                <a:spcPct val="80000"/>
              </a:lnSpc>
            </a:pPr>
            <a:r>
              <a:rPr lang="en-GB" dirty="0"/>
              <a:t>The necessary conditions for this are: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b="1" dirty="0">
                <a:solidFill>
                  <a:schemeClr val="bg1"/>
                </a:solidFill>
              </a:rPr>
              <a:t>Respect</a:t>
            </a:r>
            <a:r>
              <a:rPr lang="en-GB" sz="2000" dirty="0">
                <a:solidFill>
                  <a:schemeClr val="bg1"/>
                </a:solidFill>
              </a:rPr>
              <a:t> – for diverse perspectives.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b="1" dirty="0">
                <a:solidFill>
                  <a:schemeClr val="bg1"/>
                </a:solidFill>
              </a:rPr>
              <a:t>Openness</a:t>
            </a:r>
            <a:r>
              <a:rPr lang="en-GB" sz="2000" dirty="0">
                <a:solidFill>
                  <a:schemeClr val="bg1"/>
                </a:solidFill>
              </a:rPr>
              <a:t> – to dialogue and a willingness to learn.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b="1" dirty="0">
                <a:solidFill>
                  <a:schemeClr val="bg1"/>
                </a:solidFill>
              </a:rPr>
              <a:t>Solidarity</a:t>
            </a:r>
            <a:r>
              <a:rPr lang="en-GB" sz="2000" dirty="0">
                <a:solidFill>
                  <a:schemeClr val="bg1"/>
                </a:solidFill>
              </a:rPr>
              <a:t> – through mutual consideration, we create a safe and equitable space for everyone.</a:t>
            </a:r>
          </a:p>
          <a:p>
            <a:pPr marL="263024" lvl="1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If you have any questions or concerns, please feel free to contact me at any time: </a:t>
            </a:r>
            <a:r>
              <a:rPr lang="en-GB" sz="2000" dirty="0">
                <a:highlight>
                  <a:srgbClr val="FFFF00"/>
                </a:highlight>
              </a:rPr>
              <a:t>Contact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3AE7236-EBD9-47D5-67E9-4252B668E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Welcome! 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9111BF-BFEA-3598-6A40-779A44ACD25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defTabSz="685560"/>
            <a:fld id="{624C1221-C886-46C6-BDD1-4D76A247E78E}" type="datetime4">
              <a:rPr lang="de-DE" smtClean="0">
                <a:solidFill>
                  <a:srgbClr val="7F7F7F"/>
                </a:solidFill>
                <a:cs typeface="Arial" charset="0"/>
              </a:rPr>
              <a:t>22. Januar 2026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2EEDC0-1CF1-A4B9-DAA1-190C750C66B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defTabSz="685560"/>
            <a:r>
              <a:rPr lang="de-DE">
                <a:solidFill>
                  <a:srgbClr val="7F7F7F"/>
                </a:solidFill>
                <a:cs typeface="Arial" charset="0"/>
              </a:rPr>
              <a:t>Universität Passau</a:t>
            </a:r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FFD12A3-069F-81AD-527F-62C90340BA2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685560"/>
            <a:fld id="{78742581-81B1-425F-B25E-3CD197136A05}" type="slidenum">
              <a:rPr lang="de-DE" smtClean="0">
                <a:solidFill>
                  <a:srgbClr val="7F7F7F"/>
                </a:solidFill>
                <a:cs typeface="Arial" charset="0"/>
              </a:rPr>
              <a:pPr defTabSz="685560"/>
              <a:t>3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152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79B814-941A-02E2-D91C-D529C732B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2DC320-0E05-36BA-7E06-A0A4CCCB2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369" y="140348"/>
            <a:ext cx="7518563" cy="561422"/>
          </a:xfrm>
        </p:spPr>
        <p:txBody>
          <a:bodyPr>
            <a:normAutofit/>
          </a:bodyPr>
          <a:lstStyle/>
          <a:p>
            <a:r>
              <a:rPr lang="en-US" sz="1800" dirty="0"/>
              <a:t>Guidelines for equal opportunities in our course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A54AF1D-499A-C451-B4E0-2FB3108989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12369" y="1211197"/>
            <a:ext cx="6364727" cy="4716045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If you encounter barriers at the University that affect your ability to participate fully in your studies (e.g. health-related issues or caregiving responsibilities), please feel free to contact me or the relevant support services. Such circumstances can be taken into account when </a:t>
            </a:r>
            <a:r>
              <a:rPr lang="en-US" b="1" dirty="0"/>
              <a:t>designing course materials </a:t>
            </a:r>
            <a:r>
              <a:rPr lang="en-US" dirty="0"/>
              <a:t>and </a:t>
            </a:r>
            <a:r>
              <a:rPr lang="en-US" b="1" dirty="0"/>
              <a:t>lessons</a:t>
            </a:r>
            <a:r>
              <a:rPr lang="en-US" dirty="0"/>
              <a:t>.</a:t>
            </a:r>
          </a:p>
          <a:p>
            <a:r>
              <a:rPr lang="en-US" dirty="0"/>
              <a:t>Under certain conditions, you may apply for </a:t>
            </a:r>
            <a:r>
              <a:rPr lang="en-US" b="1" dirty="0"/>
              <a:t>academic adjustments/exam access arrangements</a:t>
            </a:r>
            <a:r>
              <a:rPr lang="en-US" dirty="0"/>
              <a:t>. To do so, please contact the Student Disabilities Officer.</a:t>
            </a:r>
          </a:p>
          <a:p>
            <a:r>
              <a:rPr lang="en-US" dirty="0"/>
              <a:t>If you experience or witness </a:t>
            </a:r>
            <a:r>
              <a:rPr lang="en-US" b="1" dirty="0"/>
              <a:t>discrimination</a:t>
            </a:r>
            <a:r>
              <a:rPr lang="en-US" dirty="0"/>
              <a:t> during the course – whether involving other participants or myself – please feel free to speak to me directly. Alternatively, you may contact one of the other designated support or reporting services available at the University.</a:t>
            </a:r>
          </a:p>
          <a:p>
            <a:r>
              <a:rPr lang="en-US" dirty="0"/>
              <a:t>Please let me know the </a:t>
            </a:r>
            <a:r>
              <a:rPr lang="en-US" b="1" dirty="0"/>
              <a:t>name</a:t>
            </a:r>
            <a:r>
              <a:rPr lang="en-US" dirty="0"/>
              <a:t> and </a:t>
            </a:r>
            <a:r>
              <a:rPr lang="en-US" b="1" dirty="0"/>
              <a:t>pronouns</a:t>
            </a:r>
            <a:r>
              <a:rPr lang="en-US" dirty="0"/>
              <a:t> you would like me to use when addressing you.</a:t>
            </a:r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A2C52B01-D4F5-C6E4-2339-8FEA4E52237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A06F4DD-7252-4EF1-ADC3-85233FCEC051}" type="datetime4">
              <a:rPr lang="de-DE" smtClean="0"/>
              <a:t>22. Januar 2026</a:t>
            </a:fld>
            <a:endParaRPr lang="de-DE" dirty="0"/>
          </a:p>
        </p:txBody>
      </p:sp>
      <p:sp>
        <p:nvSpPr>
          <p:cNvPr id="13" name="Fußzeilenplatzhalter 12">
            <a:extLst>
              <a:ext uri="{FF2B5EF4-FFF2-40B4-BE49-F238E27FC236}">
                <a16:creationId xmlns:a16="http://schemas.microsoft.com/office/drawing/2014/main" id="{CACFDDEE-6441-EF0F-86CB-4CE61EC9EB2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Universität Passau</a:t>
            </a:r>
            <a:endParaRPr lang="de-DE" dirty="0"/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F3EE0077-E974-8442-CDA4-F78CD2CED46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8742581-81B1-425F-B25E-3CD197136A05}" type="slidenum">
              <a:rPr lang="de-DE" smtClean="0"/>
              <a:pPr/>
              <a:t>4</a:t>
            </a:fld>
            <a:endParaRPr lang="de-DE" dirty="0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2CE3C906-66CF-817A-8910-847F1C57A3AE}"/>
              </a:ext>
            </a:extLst>
          </p:cNvPr>
          <p:cNvGrpSpPr>
            <a:grpSpLocks noChangeAspect="1"/>
          </p:cNvGrpSpPr>
          <p:nvPr/>
        </p:nvGrpSpPr>
        <p:grpSpPr>
          <a:xfrm>
            <a:off x="6804248" y="2282300"/>
            <a:ext cx="2027383" cy="2863268"/>
            <a:chOff x="7681763" y="1950317"/>
            <a:chExt cx="2088232" cy="3027622"/>
          </a:xfrm>
        </p:grpSpPr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765681C2-F9B4-216C-3ADB-120715BE17E0}"/>
                </a:ext>
              </a:extLst>
            </p:cNvPr>
            <p:cNvSpPr/>
            <p:nvPr/>
          </p:nvSpPr>
          <p:spPr bwMode="auto">
            <a:xfrm>
              <a:off x="7681763" y="1950317"/>
              <a:ext cx="2088232" cy="3027622"/>
            </a:xfrm>
            <a:prstGeom prst="rect">
              <a:avLst/>
            </a:prstGeom>
            <a:noFill/>
            <a:ln w="19050" cap="flat" cmpd="sng" algn="ctr">
              <a:solidFill>
                <a:srgbClr val="FF7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7482" tIns="35091" rIns="67482" bIns="35091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685560" eaLnBrk="0" hangingPunct="0">
                <a:spcBef>
                  <a:spcPct val="20000"/>
                </a:spcBef>
              </a:pPr>
              <a:endParaRPr lang="de-DE" sz="135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A73A276D-754C-D601-9A1B-5C0DCFD53794}"/>
                </a:ext>
              </a:extLst>
            </p:cNvPr>
            <p:cNvSpPr txBox="1"/>
            <p:nvPr/>
          </p:nvSpPr>
          <p:spPr>
            <a:xfrm>
              <a:off x="7681763" y="2003753"/>
              <a:ext cx="2088232" cy="5757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400" b="1" dirty="0">
                  <a:solidFill>
                    <a:schemeClr val="bg1">
                      <a:lumMod val="50000"/>
                    </a:schemeClr>
                  </a:solidFill>
                </a:rPr>
                <a:t>Questions </a:t>
              </a:r>
              <a:r>
                <a:rPr lang="de-DE" sz="1400" b="1" dirty="0" err="1">
                  <a:solidFill>
                    <a:schemeClr val="bg1">
                      <a:lumMod val="50000"/>
                    </a:schemeClr>
                  </a:solidFill>
                </a:rPr>
                <a:t>or</a:t>
              </a:r>
              <a:r>
                <a:rPr lang="de-DE" sz="1400" b="1" dirty="0">
                  <a:solidFill>
                    <a:schemeClr val="bg1">
                      <a:lumMod val="50000"/>
                    </a:schemeClr>
                  </a:solidFill>
                </a:rPr>
                <a:t> </a:t>
              </a:r>
              <a:r>
                <a:rPr lang="de-DE" sz="1400" b="1" dirty="0" err="1">
                  <a:solidFill>
                    <a:schemeClr val="bg1">
                      <a:lumMod val="50000"/>
                    </a:schemeClr>
                  </a:solidFill>
                </a:rPr>
                <a:t>Concerns</a:t>
              </a:r>
              <a:r>
                <a:rPr lang="de-DE" sz="1400" b="1" dirty="0">
                  <a:solidFill>
                    <a:schemeClr val="bg1">
                      <a:lumMod val="50000"/>
                    </a:schemeClr>
                  </a:solidFill>
                </a:rPr>
                <a:t>?</a:t>
              </a:r>
            </a:p>
          </p:txBody>
        </p:sp>
        <p:sp>
          <p:nvSpPr>
            <p:cNvPr id="15" name="Textfeld 14">
              <a:extLst>
                <a:ext uri="{FF2B5EF4-FFF2-40B4-BE49-F238E27FC236}">
                  <a16:creationId xmlns:a16="http://schemas.microsoft.com/office/drawing/2014/main" id="{EBDAEE5D-9176-E81E-CDDF-93CF418AF455}"/>
                </a:ext>
              </a:extLst>
            </p:cNvPr>
            <p:cNvSpPr txBox="1"/>
            <p:nvPr/>
          </p:nvSpPr>
          <p:spPr>
            <a:xfrm>
              <a:off x="7681763" y="4050469"/>
              <a:ext cx="2088232" cy="781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>
                  <a:solidFill>
                    <a:schemeClr val="bg1">
                      <a:lumMod val="50000"/>
                    </a:schemeClr>
                  </a:solidFill>
                </a:rPr>
                <a:t>Overview of support services at the University of Passau</a:t>
              </a:r>
              <a:endParaRPr lang="en-GB" sz="14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pic>
        <p:nvPicPr>
          <p:cNvPr id="16" name="Grafik 15">
            <a:extLst>
              <a:ext uri="{FF2B5EF4-FFF2-40B4-BE49-F238E27FC236}">
                <a16:creationId xmlns:a16="http://schemas.microsoft.com/office/drawing/2014/main" id="{DFA02A23-D2B9-7797-04C5-3399CD471F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4868" y="3016118"/>
            <a:ext cx="1152128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465677"/>
      </p:ext>
    </p:extLst>
  </p:cSld>
  <p:clrMapOvr>
    <a:masterClrMapping/>
  </p:clrMapOvr>
</p:sld>
</file>

<file path=ppt/theme/theme1.xml><?xml version="1.0" encoding="utf-8"?>
<a:theme xmlns:a="http://schemas.openxmlformats.org/drawingml/2006/main" name="Vorlage Uni allgemein">
  <a:themeElements>
    <a:clrScheme name="Universität Passau">
      <a:dk1>
        <a:srgbClr val="7F7F7F"/>
      </a:dk1>
      <a:lt1>
        <a:srgbClr val="FFFFFF"/>
      </a:lt1>
      <a:dk2>
        <a:srgbClr val="4D4D4D"/>
      </a:dk2>
      <a:lt2>
        <a:srgbClr val="E5E5E5"/>
      </a:lt2>
      <a:accent1>
        <a:srgbClr val="F29400"/>
      </a:accent1>
      <a:accent2>
        <a:srgbClr val="E53138"/>
      </a:accent2>
      <a:accent3>
        <a:srgbClr val="006039"/>
      </a:accent3>
      <a:accent4>
        <a:srgbClr val="78D64B"/>
      </a:accent4>
      <a:accent5>
        <a:srgbClr val="702785"/>
      </a:accent5>
      <a:accent6>
        <a:srgbClr val="005AA1"/>
      </a:accent6>
      <a:hlink>
        <a:srgbClr val="F29400"/>
      </a:hlink>
      <a:folHlink>
        <a:srgbClr val="999F9E"/>
      </a:folHlink>
    </a:clrScheme>
    <a:fontScheme name="LehrstuhlInformationsmanagement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19050" cap="flat" cmpd="sng" algn="ctr">
          <a:solidFill>
            <a:srgbClr val="FF7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19050" cap="flat" cmpd="sng" algn="ctr">
          <a:solidFill>
            <a:srgbClr val="FF7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hrstuhlInformationsmanagement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hrstuhlInformationsmanagement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8">
        <a:dk1>
          <a:srgbClr val="4D4D4D"/>
        </a:dk1>
        <a:lt1>
          <a:srgbClr val="FFFFFF"/>
        </a:lt1>
        <a:dk2>
          <a:srgbClr val="000064"/>
        </a:dk2>
        <a:lt2>
          <a:srgbClr val="000000"/>
        </a:lt2>
        <a:accent1>
          <a:srgbClr val="AAB8E6"/>
        </a:accent1>
        <a:accent2>
          <a:srgbClr val="C8001E"/>
        </a:accent2>
        <a:accent3>
          <a:srgbClr val="FFFFFF"/>
        </a:accent3>
        <a:accent4>
          <a:srgbClr val="404040"/>
        </a:accent4>
        <a:accent5>
          <a:srgbClr val="D2D8F0"/>
        </a:accent5>
        <a:accent6>
          <a:srgbClr val="B5001A"/>
        </a:accent6>
        <a:hlink>
          <a:srgbClr val="000066"/>
        </a:hlink>
        <a:folHlink>
          <a:srgbClr val="0000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9">
        <a:dk1>
          <a:srgbClr val="4D4D4D"/>
        </a:dk1>
        <a:lt1>
          <a:srgbClr val="FFFFFF"/>
        </a:lt1>
        <a:dk2>
          <a:srgbClr val="888D8C"/>
        </a:dk2>
        <a:lt2>
          <a:srgbClr val="000000"/>
        </a:lt2>
        <a:accent1>
          <a:srgbClr val="AAB8E6"/>
        </a:accent1>
        <a:accent2>
          <a:srgbClr val="C8001E"/>
        </a:accent2>
        <a:accent3>
          <a:srgbClr val="FFFFFF"/>
        </a:accent3>
        <a:accent4>
          <a:srgbClr val="404040"/>
        </a:accent4>
        <a:accent5>
          <a:srgbClr val="D2D8F0"/>
        </a:accent5>
        <a:accent6>
          <a:srgbClr val="B5001A"/>
        </a:accent6>
        <a:hlink>
          <a:srgbClr val="000066"/>
        </a:hlink>
        <a:folHlink>
          <a:srgbClr val="0000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10">
        <a:dk1>
          <a:srgbClr val="4D4D4D"/>
        </a:dk1>
        <a:lt1>
          <a:srgbClr val="FFFFFF"/>
        </a:lt1>
        <a:dk2>
          <a:srgbClr val="888D8C"/>
        </a:dk2>
        <a:lt2>
          <a:srgbClr val="000000"/>
        </a:lt2>
        <a:accent1>
          <a:srgbClr val="FF7F00"/>
        </a:accent1>
        <a:accent2>
          <a:srgbClr val="FF7F00"/>
        </a:accent2>
        <a:accent3>
          <a:srgbClr val="FFFFFF"/>
        </a:accent3>
        <a:accent4>
          <a:srgbClr val="404040"/>
        </a:accent4>
        <a:accent5>
          <a:srgbClr val="FFC0AA"/>
        </a:accent5>
        <a:accent6>
          <a:srgbClr val="E77200"/>
        </a:accent6>
        <a:hlink>
          <a:srgbClr val="4D4D4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Vorlage_JUF_EN" id="{F5E3FD9B-288B-432C-8BDC-EBD6921EC1A0}" vid="{AAAD883C-4F57-4E49-BC26-8C3289871C01}"/>
    </a:ext>
  </a:ext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Vorlage_JUF_EN</Template>
  <TotalTime>0</TotalTime>
  <Words>425</Words>
  <Application>Microsoft Office PowerPoint</Application>
  <PresentationFormat>Bildschirmpräsentation (4:3)</PresentationFormat>
  <Paragraphs>41</Paragraphs>
  <Slides>4</Slides>
  <Notes>3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Courier New</vt:lpstr>
      <vt:lpstr>Times New Roman</vt:lpstr>
      <vt:lpstr>Vorlage Uni allgemein</vt:lpstr>
      <vt:lpstr>Information for Lecturers</vt:lpstr>
      <vt:lpstr>PowerPoint-Präsentation</vt:lpstr>
      <vt:lpstr>Welcome! </vt:lpstr>
      <vt:lpstr>Guidelines for equal opportunities in our course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Fahn, Regine</dc:creator>
  <cp:lastModifiedBy>Fahn, Regine</cp:lastModifiedBy>
  <cp:revision>2</cp:revision>
  <cp:lastPrinted>2014-07-28T11:44:42Z</cp:lastPrinted>
  <dcterms:created xsi:type="dcterms:W3CDTF">2025-12-02T08:52:52Z</dcterms:created>
  <dcterms:modified xsi:type="dcterms:W3CDTF">2026-01-22T11:59:18Z</dcterms:modified>
</cp:coreProperties>
</file>