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3" r:id="rId2"/>
    <p:sldId id="256" r:id="rId3"/>
    <p:sldId id="276" r:id="rId4"/>
    <p:sldId id="278" r:id="rId5"/>
  </p:sldIdLst>
  <p:sldSz cx="12195175" cy="6859588"/>
  <p:notesSz cx="6797675" cy="9926638"/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  <a:srgbClr val="7F7F7F"/>
    <a:srgbClr val="005AA1"/>
    <a:srgbClr val="BC2A33"/>
    <a:srgbClr val="006039"/>
    <a:srgbClr val="E53138"/>
    <a:srgbClr val="999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89803" autoAdjust="0"/>
  </p:normalViewPr>
  <p:slideViewPr>
    <p:cSldViewPr>
      <p:cViewPr>
        <p:scale>
          <a:sx n="73" d="100"/>
          <a:sy n="73" d="100"/>
        </p:scale>
        <p:origin x="1230" y="654"/>
      </p:cViewPr>
      <p:guideLst>
        <p:guide orient="horz" pos="2160"/>
        <p:guide pos="2881"/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-85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>
      <p:cViewPr varScale="1">
        <p:scale>
          <a:sx n="61" d="100"/>
          <a:sy n="61" d="100"/>
        </p:scale>
        <p:origin x="240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9537-6DD8-4D70-8E12-BD185930ACAE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5328-5759-450C-BB1E-C55C1A0371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9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28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9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" y="2350044"/>
            <a:ext cx="12195175" cy="32408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200463" y="1773650"/>
            <a:ext cx="10467525" cy="576395"/>
          </a:xfrm>
          <a:prstGeom prst="rect">
            <a:avLst/>
          </a:prstGeom>
        </p:spPr>
        <p:txBody>
          <a:bodyPr lIns="0" tIns="54425" rIns="0" bIns="128563" anchor="b" anchorCtr="0"/>
          <a:lstStyle>
            <a:lvl1pPr marL="0" indent="0">
              <a:buNone/>
              <a:defRPr sz="3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945160" y="5590883"/>
            <a:ext cx="6722829" cy="863800"/>
          </a:xfrm>
          <a:prstGeom prst="rect">
            <a:avLst/>
          </a:prstGeom>
        </p:spPr>
        <p:txBody>
          <a:bodyPr lIns="108850" tIns="299981" rIns="108850" bIns="54425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971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" y="2840400"/>
            <a:ext cx="3791938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3852000" y="1260000"/>
            <a:ext cx="8354175" cy="468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23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0000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867786" y="1260000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7" name="Foliennummernplatzhalter 10"/>
          <p:cNvSpPr txBox="1">
            <a:spLocks/>
          </p:cNvSpPr>
          <p:nvPr userDrawn="1"/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de-DE"/>
            </a:defPPr>
            <a:lvl1pPr marL="0" algn="r" defTabSz="1088502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42581-81B1-425F-B25E-3CD197136A05}" type="slidenum">
              <a:rPr lang="de-DE" smtClean="0">
                <a:solidFill>
                  <a:srgbClr val="7F7F7F"/>
                </a:solidFill>
              </a:rPr>
              <a:pPr/>
              <a:t>‹Nr.›</a:t>
            </a:fld>
            <a:endParaRPr lang="de-DE" dirty="0">
              <a:solidFill>
                <a:srgbClr val="7F7F7F"/>
              </a:solidFill>
            </a:endParaRPr>
          </a:p>
        </p:txBody>
      </p:sp>
      <p:sp>
        <p:nvSpPr>
          <p:cNvPr id="28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9702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3791938" cy="113857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B22D4-911A-43C7-BC21-9A59E26B8C3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49406-DF47-49D3-9C4C-4998E8A03C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E3207-0235-4FF2-A11A-87CF19B14A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501F36-5001-4ECF-B5D1-7F578ABF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403238" y="2841058"/>
            <a:ext cx="3791937" cy="151251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" y="1268707"/>
            <a:ext cx="8354175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39" y="2841058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E8B210-3251-4322-B3CB-34059736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316DDA-D551-4553-940E-9E726F07600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0CCD43-C504-44F1-820E-7D1B09C5C2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4D2CFC-7874-4DD2-83A5-7D8827DF2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12195175" cy="2574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6103"/>
            <a:ext cx="12212113" cy="205247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8CB0B1-3053-4066-B733-C4EBC2CD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CA85F-9036-4320-B07A-7C40C13047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2D46B-AB78-4005-AFFF-596CCDFB82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436ADF-453A-4181-905C-FF7B2B7DCF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7"/>
            <a:ext cx="12195175" cy="295268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4256185"/>
            <a:ext cx="12212113" cy="1692392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D1FF0-A69E-4D5F-924B-4F628743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B6982-7100-40DA-88DC-EE146BB360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AA4B8-47E2-4773-A894-6E5A6EC7E5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A6226-B02E-4795-A123-AE03149F6A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4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8403238" y="2841058"/>
            <a:ext cx="3791937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40" y="2841058"/>
            <a:ext cx="3791938" cy="153035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3590893-4150-4B39-9D75-4FF8EE98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0273CCD-BA47-4975-94AE-A5F64ADAB0E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5E7368B-04A2-48F0-B824-51ADB0DEB4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B8A432F0-B357-4B8B-BBE1-B66D654BD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4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" y="2844000"/>
            <a:ext cx="3791938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1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791938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4622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1" y="2844659"/>
            <a:ext cx="3791938" cy="1377223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4429EE-62C5-475F-BD05-B4E7C93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ED6C4-58B2-49D2-BC49-F4D4D19F9A9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09B6B-A019-4B84-B9DF-EB9EB6A59E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1DA07E-5C10-4CDD-AF7D-6ADBF223D5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04A745-E4C1-4A1D-8276-E52903C5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6C9D8A-8218-4026-8EAF-A8676C1E20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336062-31FD-4D73-90B9-26ED1EACD0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E0D58-BC50-4F22-933E-548914B63E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431914" y="1773609"/>
            <a:ext cx="11236075" cy="3817273"/>
          </a:xfrm>
          <a:prstGeom prst="rect">
            <a:avLst/>
          </a:prstGeom>
        </p:spPr>
        <p:txBody>
          <a:bodyPr lIns="257126" tIns="257126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1181407" y="1268708"/>
            <a:ext cx="10486581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31913" y="5590884"/>
            <a:ext cx="10486581" cy="360445"/>
          </a:xfrm>
          <a:prstGeom prst="rect">
            <a:avLst/>
          </a:prstGeom>
        </p:spPr>
        <p:txBody>
          <a:bodyPr lIns="107136" tIns="55711" rIns="108850" bIns="54425" anchor="b" anchorCtr="0"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DD025A-FA0C-42D9-AA35-BA8E3F6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F7292-3489-4A92-AABA-2794AFE71E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B3A51-1C57-4A87-B57F-0B95EAF3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D3C22-D1B3-4597-A9E7-1C03364158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1260292"/>
            <a:ext cx="12195175" cy="468108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D0A8F1-F305-4905-ACFD-B2F6F3E9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ECD0E-C72F-4857-937A-2A0C0276AD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F2E72-94C2-4677-8646-C2DE12CBF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BF5F1-5B5E-4E62-98E0-B981F7C0E2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6AC5D8-9A10-4837-ACE1-B5A12C25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33608C-E674-41A3-8F8B-D4C076940EB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96D2FEB-4D8D-4244-B865-598C4470F8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DCC9DB-3AD8-417E-9FB6-0E24B6978F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0CC31F-88F8-44B9-9BEC-0E8A9C2DE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FF868-3FEA-4B2E-A55E-AD12BBEAB2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67EED-0E5E-46E2-BC4C-198E47B34C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258297-B66B-4AB8-86BA-299A0EC8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1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8403238" y="3626039"/>
            <a:ext cx="3791937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1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1D5674-E8BC-4ECE-B306-892572C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A3F3B-C624-4DEF-BEF1-818ED67AB30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40484E-11AF-4268-A494-AB9798A47A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0F1223-24BF-4CCB-A628-F8830EB7DF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0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36B52E-BB13-454F-A5D9-850C0242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E7517-1D40-41AB-B673-68E64D2AFA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55FDA4-BD1C-44F6-98A8-3A118E4756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AF9D32-64F4-4C14-86BB-36D406C704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3841000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4742D-01A3-4213-AA70-CB182C16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62DB-BA63-4DA2-A28C-9903F0F0BC2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A2E12A5-B10C-4104-A9F4-227D6000EC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D8AC21-8F9A-4E18-9CAB-D02100E71D9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6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1" y="1268706"/>
            <a:ext cx="8354175" cy="2322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431546" y="1268707"/>
            <a:ext cx="7922630" cy="2322537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2438B4-3354-4943-B424-1F03FE89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7CD54-B194-4180-9303-9E4869FE6D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0A5A1F4-F77D-47C0-8A64-2E1DCFA580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6ABC4DB-F4FE-4DB9-B5E0-A54EFADB0B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2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162126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4081063" y="1268706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23216C-559B-44FB-94BA-CDC75C14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EACC8-E170-4A30-9ECD-EFB11007ED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F58D11-AB06-4933-A68F-38D5853C1C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60A621-5789-4290-851A-3DD28D4ACE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629153"/>
            <a:ext cx="8403237" cy="3961730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791940" y="1629153"/>
            <a:ext cx="7876050" cy="3961730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FC386-3035-4ADE-8E9B-3CACFE0A49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B7EE35-3364-4A16-88A9-A043BEA34B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61728-AB34-4EEE-9A71-2F8DE84EE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A29BC4-0D7B-4BF8-B3B5-95726AD4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4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268708"/>
            <a:ext cx="8403237" cy="4682621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791940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87267-CEFE-4771-AFD6-8B90C3F39D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919B20-C1DA-4465-9FB1-7AA0220D74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102550-041F-48FC-87D5-3F467A7911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1568D2-C63A-440A-BB13-1C3F80B1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629153"/>
            <a:ext cx="8403238" cy="396173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3" y="1638680"/>
            <a:ext cx="7970531" cy="396173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C8F9EE-67FC-4C03-ACA2-DC22C810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E2AE7-6EB5-4486-85D7-BC670F015C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D5FC9-2859-4AAD-AA08-CB65746FDF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5B8A7-8A86-467D-8676-5407672432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8403238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1913" y="1268708"/>
            <a:ext cx="7970531" cy="468262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083BE5-72D4-43DF-8800-4FC6122F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4A5A3-479F-486F-B8B9-751F57D7B0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CFC47-62F5-4135-A60C-70308F024B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EA565-57E2-48BF-8A8A-142727D1E3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979123" y="3175935"/>
            <a:ext cx="1824213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850826" y="1773227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979122" y="1771611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1200464" y="1773227"/>
            <a:ext cx="7202776" cy="1368469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8978861" y="3169785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8979122" y="4583862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200464" y="3141695"/>
            <a:ext cx="7202776" cy="1441164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1193649" y="4594695"/>
            <a:ext cx="7202776" cy="1368469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8" name="Rechteck 37"/>
          <p:cNvSpPr/>
          <p:nvPr userDrawn="1"/>
        </p:nvSpPr>
        <p:spPr bwMode="auto">
          <a:xfrm>
            <a:off x="10850826" y="4583012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06F2A-9255-41DF-8C3E-AC64175D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A8941-625C-422B-B643-8E31DDB8360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FA79AD-237F-4760-A9FA-67E305FD63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DD51BD-7C85-4D4F-9FF9-9421412899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1268706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121593" y="1268707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31913" y="1268708"/>
            <a:ext cx="5642386" cy="4682621"/>
          </a:xfrm>
          <a:prstGeom prst="rect">
            <a:avLst/>
          </a:prstGeom>
        </p:spPr>
        <p:txBody>
          <a:bodyPr lIns="257126" tIns="257126" rIns="257126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7682" y="1260768"/>
            <a:ext cx="5540307" cy="4682621"/>
          </a:xfrm>
          <a:prstGeom prst="rect">
            <a:avLst/>
          </a:prstGeom>
        </p:spPr>
        <p:txBody>
          <a:bodyPr lIns="257126" tIns="257126" rIns="0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5FFBDD-57C1-4C7C-A60C-D06F3944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5E919E-879C-427C-9DA2-6B7A9D8D7E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AD4436-9783-4526-ACD7-3D9D0C272F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839BE-E185-4355-B9A8-3E1991049F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629153"/>
            <a:ext cx="3791938" cy="219614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431913" y="1629153"/>
            <a:ext cx="7971326" cy="3961730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algn="l">
              <a:spcBef>
                <a:spcPts val="714"/>
              </a:spcBef>
              <a:spcAft>
                <a:spcPts val="714"/>
              </a:spcAft>
              <a:defRPr sz="2400"/>
            </a:lvl1pPr>
            <a:lvl2pPr algn="l">
              <a:spcBef>
                <a:spcPts val="714"/>
              </a:spcBef>
              <a:spcAft>
                <a:spcPts val="714"/>
              </a:spcAft>
              <a:defRPr sz="2100"/>
            </a:lvl2pPr>
            <a:lvl3pPr algn="l">
              <a:spcBef>
                <a:spcPts val="714"/>
              </a:spcBef>
              <a:spcAft>
                <a:spcPts val="714"/>
              </a:spcAft>
              <a:defRPr sz="1900"/>
            </a:lvl3pPr>
            <a:lvl4pPr algn="l"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8403238" y="3861694"/>
            <a:ext cx="3791937" cy="17291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21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90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23B3DA-F733-406A-966C-5FC440E0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F2A326-D90E-46E4-A3A4-040DCAAEA49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7226B2-832C-4730-B5CD-CB775CFFB0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161C43-7428-40C2-86EB-FA66FB9A41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uni-passau.de/en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462" y="6445493"/>
            <a:ext cx="690427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432000" y="6445493"/>
            <a:ext cx="2302309" cy="360083"/>
          </a:xfrm>
          <a:prstGeom prst="rect">
            <a:avLst/>
          </a:prstGeom>
        </p:spPr>
        <p:txBody>
          <a:bodyPr vert="horz" lIns="107136" tIns="54425" rIns="108850" bIns="54425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32113" y="176441"/>
            <a:ext cx="8637449" cy="507718"/>
          </a:xfrm>
          <a:prstGeom prst="rect">
            <a:avLst/>
          </a:prstGeom>
        </p:spPr>
        <p:txBody>
          <a:bodyPr vert="horz" lIns="108850" tIns="54425" rIns="108850" bIns="54425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Grafik 7" descr="Logo of the University of Passau">
            <a:hlinkClick r:id="rId26"/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31" y="317807"/>
            <a:ext cx="2474057" cy="7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26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5pPr>
      <a:lvl6pPr marL="544251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6pPr>
      <a:lvl7pPr marL="1088502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7pPr>
      <a:lvl8pPr marL="1632753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8pPr>
      <a:lvl9pPr marL="217700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9pPr>
    </p:titleStyle>
    <p:bodyStyle>
      <a:lvl1pPr marL="408188" indent="-408188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  <a:ea typeface="+mn-ea"/>
          <a:cs typeface="+mn-cs"/>
        </a:defRPr>
      </a:lvl1pPr>
      <a:lvl2pPr marL="884408" indent="-34015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D4D4D"/>
          </a:solidFill>
          <a:latin typeface="+mn-lt"/>
        </a:defRPr>
      </a:lvl2pPr>
      <a:lvl3pPr marL="1360627" indent="-272125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</a:defRPr>
      </a:lvl3pPr>
      <a:lvl4pPr marL="1904878" indent="-2721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4D4D4D"/>
          </a:solidFill>
          <a:latin typeface="+mn-lt"/>
        </a:defRPr>
      </a:lvl4pPr>
      <a:lvl5pPr marL="2449129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5pPr>
      <a:lvl6pPr marL="2993380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6pPr>
      <a:lvl7pPr marL="3537631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7pPr>
      <a:lvl8pPr marL="408188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8pPr>
      <a:lvl9pPr marL="462613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E0A3DA-A539-2E6E-2A34-5C62A50C0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Dear Lecturer,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 for including the information on the following slides in your first class. By doing so, you are making an important contribution to fostering an open, equitable and learning-friendly environment at our University, as well as to strengthening respectful interactions.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slides are intended to support the shaping of the course together with students and to provide guidance in addressing potential barriers or incidents.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thanks and best regards,</a:t>
            </a:r>
          </a:p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Your Executive Support Unit for Diversity and Gender Equality, on behalf of the Vice President for International Affairs and Diversity, </a:t>
            </a:r>
            <a:b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Professor Christina Hansen</a:t>
            </a:r>
            <a:endParaRPr lang="en-GB" i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C6E06-5014-A8C0-1F4F-B214999B34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5A9AE7-7CA5-63FA-CA67-0A7478714A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University of Passau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E4BBE5-E6A1-B826-811C-380F9A2E1F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80B62FB-3600-A7B0-3A6A-DFD469EF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Lecturers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155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Lecture or presentation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200" dirty="0"/>
              <a:t>Presenter’s name or other information</a:t>
            </a:r>
          </a:p>
          <a:p>
            <a:r>
              <a:rPr lang="en-US" sz="2200" dirty="0"/>
              <a:t>Date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47291" r="1453" b="17820"/>
          <a:stretch/>
        </p:blipFill>
        <p:spPr/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3190D66-BF9C-09A4-D5B3-B6AF6D3E3103}"/>
              </a:ext>
            </a:extLst>
          </p:cNvPr>
          <p:cNvGrpSpPr/>
          <p:nvPr/>
        </p:nvGrpSpPr>
        <p:grpSpPr>
          <a:xfrm>
            <a:off x="10179227" y="2349674"/>
            <a:ext cx="1996468" cy="3206682"/>
            <a:chOff x="10179227" y="2349674"/>
            <a:chExt cx="1996468" cy="3206682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B75F24CD-2BAD-D39E-6247-3FA4953560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79227" y="2349674"/>
              <a:ext cx="1996468" cy="3206682"/>
              <a:chOff x="7681762" y="1950317"/>
              <a:chExt cx="2088233" cy="3027622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9FBCD95-3EBC-2189-F5D9-3C565DA18226}"/>
                  </a:ext>
                </a:extLst>
              </p:cNvPr>
              <p:cNvSpPr/>
              <p:nvPr/>
            </p:nvSpPr>
            <p:spPr bwMode="auto">
              <a:xfrm>
                <a:off x="7681763" y="1950317"/>
                <a:ext cx="2088232" cy="3027622"/>
              </a:xfrm>
              <a:prstGeom prst="rect">
                <a:avLst/>
              </a:prstGeom>
              <a:noFill/>
              <a:ln w="28575" cap="flat" cmpd="sng" algn="ctr">
                <a:solidFill>
                  <a:srgbClr val="FF7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7482" tIns="35091" rIns="67482" bIns="35091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560" eaLnBrk="0" hangingPunct="0">
                  <a:spcBef>
                    <a:spcPct val="20000"/>
                  </a:spcBef>
                </a:pPr>
                <a:endParaRPr lang="de-DE" sz="135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80E477D-A28A-F5A1-188A-D3761E752E73}"/>
                  </a:ext>
                </a:extLst>
              </p:cNvPr>
              <p:cNvSpPr txBox="1"/>
              <p:nvPr/>
            </p:nvSpPr>
            <p:spPr>
              <a:xfrm>
                <a:off x="7681762" y="1966925"/>
                <a:ext cx="2088232" cy="494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Questions </a:t>
                </a:r>
                <a:r>
                  <a:rPr lang="de-DE" sz="1400" b="1" dirty="0" err="1"/>
                  <a:t>or</a:t>
                </a:r>
                <a:r>
                  <a:rPr lang="de-DE" sz="1400" b="1" dirty="0"/>
                  <a:t> </a:t>
                </a:r>
                <a:r>
                  <a:rPr lang="de-DE" sz="1400" b="1" dirty="0" err="1"/>
                  <a:t>Concerns</a:t>
                </a:r>
                <a:r>
                  <a:rPr lang="de-DE" sz="1400" b="1" dirty="0"/>
                  <a:t>?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E70B23F-32F9-C5C3-CEA6-C88EF3AE7EBE}"/>
                  </a:ext>
                </a:extLst>
              </p:cNvPr>
              <p:cNvSpPr txBox="1"/>
              <p:nvPr/>
            </p:nvSpPr>
            <p:spPr>
              <a:xfrm>
                <a:off x="7681762" y="4126060"/>
                <a:ext cx="2088232" cy="69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Overview of support services at the University of Passau</a:t>
                </a:r>
              </a:p>
            </p:txBody>
          </p:sp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2E988DA-11F8-3535-57A8-2098AD77E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937" y="2971089"/>
              <a:ext cx="1469048" cy="15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58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457A60-DE86-49C9-D0A2-E3A1DD266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908931"/>
            <a:ext cx="11426227" cy="56179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We all share responsibility for the success of this course.</a:t>
            </a:r>
          </a:p>
          <a:p>
            <a:pPr>
              <a:lnSpc>
                <a:spcPct val="80000"/>
              </a:lnSpc>
            </a:pPr>
            <a:r>
              <a:rPr lang="en-GB" dirty="0"/>
              <a:t>This course is intended to be a place where:</a:t>
            </a:r>
          </a:p>
          <a:p>
            <a:pPr marL="663207" lvl="2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you have room to pursue your own intellectual path and actively help shape academic discussion.</a:t>
            </a:r>
          </a:p>
          <a:p>
            <a:pPr marL="663207" lvl="2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discrimination and exclusion are not tolerated.</a:t>
            </a:r>
          </a:p>
          <a:p>
            <a:pPr marL="663207" lvl="2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every contribution is valued, and responsibility is shared collectively.</a:t>
            </a:r>
          </a:p>
          <a:p>
            <a:pPr>
              <a:lnSpc>
                <a:spcPct val="80000"/>
              </a:lnSpc>
            </a:pPr>
            <a:r>
              <a:rPr lang="en-GB" dirty="0"/>
              <a:t>The necessary conditions for this are:</a:t>
            </a:r>
          </a:p>
          <a:p>
            <a:pPr marL="663207" lvl="2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Respect</a:t>
            </a:r>
            <a:r>
              <a:rPr lang="en-GB" sz="2000" dirty="0">
                <a:solidFill>
                  <a:schemeClr val="bg1"/>
                </a:solidFill>
              </a:rPr>
              <a:t> – for diverse perspectives.</a:t>
            </a:r>
          </a:p>
          <a:p>
            <a:pPr marL="663207" lvl="2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Openness</a:t>
            </a:r>
            <a:r>
              <a:rPr lang="en-GB" sz="2000" dirty="0">
                <a:solidFill>
                  <a:schemeClr val="bg1"/>
                </a:solidFill>
              </a:rPr>
              <a:t> – to dialogue and a willingness to learn.</a:t>
            </a:r>
          </a:p>
          <a:p>
            <a:pPr marL="663207" lvl="2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Solidarity</a:t>
            </a:r>
            <a:r>
              <a:rPr lang="en-GB" sz="2000" dirty="0">
                <a:solidFill>
                  <a:schemeClr val="bg1"/>
                </a:solidFill>
              </a:rPr>
              <a:t> – through mutual consideration, we create a safe and equitable space for everyone.</a:t>
            </a:r>
          </a:p>
          <a:p>
            <a:pPr marL="263077" lvl="1" indent="-306095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If you have any questions or concerns, please feel free to contact me at any time: </a:t>
            </a:r>
            <a:r>
              <a:rPr lang="en-GB" sz="2000" dirty="0">
                <a:highlight>
                  <a:srgbClr val="FFFF00"/>
                </a:highlight>
              </a:rPr>
              <a:t>Contact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AE7236-EBD9-47D5-67E9-4252B668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Welcome!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111BF-BFEA-3598-6A40-779A44ACD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697"/>
            <a:fld id="{624C1221-C886-46C6-BDD1-4D76A247E78E}" type="datetime4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22. Januar 2026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EEDC0-1CF1-A4B9-DAA1-190C750C66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697"/>
            <a:r>
              <a:rPr lang="de-DE">
                <a:solidFill>
                  <a:srgbClr val="7F7F7F"/>
                </a:solidFill>
                <a:cs typeface="Arial" charset="0"/>
              </a:rPr>
              <a:t>Universität Passau</a:t>
            </a:r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FD12A3-069F-81AD-527F-62C90340BA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697"/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3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B814-941A-02E2-D91C-D529C732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DC320-0E05-36BA-7E06-A0A4CCCB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6692"/>
            <a:ext cx="7520303" cy="561552"/>
          </a:xfrm>
        </p:spPr>
        <p:txBody>
          <a:bodyPr>
            <a:normAutofit/>
          </a:bodyPr>
          <a:lstStyle/>
          <a:p>
            <a:r>
              <a:rPr lang="en-US" sz="2400" dirty="0"/>
              <a:t>Guidelines for equal opportunities in our course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54AF1D-499A-C451-B4E0-2FB31089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999" y="1071225"/>
            <a:ext cx="8461399" cy="5094873"/>
          </a:xfrm>
        </p:spPr>
        <p:txBody>
          <a:bodyPr>
            <a:normAutofit/>
          </a:bodyPr>
          <a:lstStyle/>
          <a:p>
            <a:r>
              <a:rPr lang="en-US" dirty="0"/>
              <a:t>If you encounter barriers at the University that affect your ability to participate fully in your studies (e.g. health-related issues or caregiving responsibilities), please feel free to contact me or the relevant support services. Such circumstances can be taken into account when </a:t>
            </a:r>
            <a:r>
              <a:rPr lang="en-US" b="1" dirty="0"/>
              <a:t>designing course materials </a:t>
            </a:r>
            <a:r>
              <a:rPr lang="en-US" dirty="0"/>
              <a:t>and </a:t>
            </a:r>
            <a:r>
              <a:rPr lang="en-US" b="1" dirty="0"/>
              <a:t>lessons</a:t>
            </a:r>
            <a:r>
              <a:rPr lang="en-US" dirty="0"/>
              <a:t>.</a:t>
            </a:r>
          </a:p>
          <a:p>
            <a:r>
              <a:rPr lang="en-US" dirty="0"/>
              <a:t>Under certain conditions, you may apply for </a:t>
            </a:r>
            <a:r>
              <a:rPr lang="en-US" b="1" dirty="0"/>
              <a:t>academic adjustments/exam access arrangements</a:t>
            </a:r>
            <a:r>
              <a:rPr lang="en-US" dirty="0"/>
              <a:t>. To do so, please contact the Student Disabilities Officer.</a:t>
            </a:r>
          </a:p>
          <a:p>
            <a:r>
              <a:rPr lang="en-US" dirty="0"/>
              <a:t>If you experience or witness </a:t>
            </a:r>
            <a:r>
              <a:rPr lang="en-US" b="1" dirty="0"/>
              <a:t>discrimination</a:t>
            </a:r>
            <a:r>
              <a:rPr lang="en-US" dirty="0"/>
              <a:t> during the course – whether involving other participants or myself – please feel free to speak to me directly. Alternatively, you may contact one of the other designated support or reporting services available at the University.</a:t>
            </a:r>
          </a:p>
          <a:p>
            <a:r>
              <a:rPr lang="en-US" dirty="0"/>
              <a:t>Please let me know the </a:t>
            </a:r>
            <a:r>
              <a:rPr lang="en-US" b="1" dirty="0"/>
              <a:t>name</a:t>
            </a:r>
            <a:r>
              <a:rPr lang="en-US" dirty="0"/>
              <a:t> and </a:t>
            </a:r>
            <a:r>
              <a:rPr lang="en-US" b="1" dirty="0"/>
              <a:t>pronouns</a:t>
            </a:r>
            <a:r>
              <a:rPr lang="en-US" dirty="0"/>
              <a:t> you would like me to use when addressing you.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2C52B01-D4F5-C6E4-2339-8FEA4E5223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06F4DD-7252-4EF1-ADC3-85233FCEC051}" type="datetime4">
              <a:rPr lang="de-DE" smtClean="0"/>
              <a:t>22. Januar 2026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ACFDDEE-6441-EF0F-86CB-4CE61EC9EB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3EE0077-E974-8442-CDA4-F78CD2CED4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74FC750-2002-C73B-9BEC-803F61C05804}"/>
              </a:ext>
            </a:extLst>
          </p:cNvPr>
          <p:cNvGrpSpPr/>
          <p:nvPr/>
        </p:nvGrpSpPr>
        <p:grpSpPr>
          <a:xfrm>
            <a:off x="9304345" y="2152924"/>
            <a:ext cx="2334061" cy="3296392"/>
            <a:chOff x="9304345" y="2152924"/>
            <a:chExt cx="2334061" cy="3296392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F74B1719-E9BB-1755-5EDC-626ECE62CB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04345" y="2152924"/>
              <a:ext cx="2334061" cy="3296392"/>
              <a:chOff x="7681763" y="1950317"/>
              <a:chExt cx="2088232" cy="3027622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DACF746C-C4E8-00CA-2635-12437BF756B4}"/>
                  </a:ext>
                </a:extLst>
              </p:cNvPr>
              <p:cNvSpPr/>
              <p:nvPr/>
            </p:nvSpPr>
            <p:spPr bwMode="auto">
              <a:xfrm>
                <a:off x="7681763" y="1950317"/>
                <a:ext cx="2088232" cy="3027622"/>
              </a:xfrm>
              <a:prstGeom prst="rect">
                <a:avLst/>
              </a:prstGeom>
              <a:noFill/>
              <a:ln w="19050" cap="flat" cmpd="sng" algn="ctr">
                <a:solidFill>
                  <a:srgbClr val="FF7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7498" tIns="35099" rIns="67498" bIns="3509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97" eaLnBrk="0" hangingPunct="0">
                  <a:spcBef>
                    <a:spcPct val="20000"/>
                  </a:spcBef>
                </a:pPr>
                <a:endParaRPr lang="de-DE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E6060E6-EE2A-B6AB-0D2A-7F85D3EDB2E8}"/>
                  </a:ext>
                </a:extLst>
              </p:cNvPr>
              <p:cNvSpPr txBox="1"/>
              <p:nvPr/>
            </p:nvSpPr>
            <p:spPr>
              <a:xfrm>
                <a:off x="7681763" y="2003753"/>
                <a:ext cx="2088232" cy="55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Questions </a:t>
                </a:r>
                <a:r>
                  <a:rPr lang="de-DE" sz="1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or</a:t>
                </a:r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Concerns</a:t>
                </a:r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AF4DACC-7365-32C8-FFAE-6705889A621F}"/>
                  </a:ext>
                </a:extLst>
              </p:cNvPr>
              <p:cNvSpPr txBox="1"/>
              <p:nvPr/>
            </p:nvSpPr>
            <p:spPr>
              <a:xfrm>
                <a:off x="7681763" y="4143416"/>
                <a:ext cx="2088232" cy="67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>
                    <a:solidFill>
                      <a:schemeClr val="bg1">
                        <a:lumMod val="50000"/>
                      </a:schemeClr>
                    </a:solidFill>
                  </a:rPr>
                  <a:t>Overview of support services at the University of Passau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1321A6D-2E78-F0F5-E843-6A812004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291" y="2813961"/>
              <a:ext cx="1512168" cy="1512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46567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versität Passau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006039"/>
      </a:accent3>
      <a:accent4>
        <a:srgbClr val="78D64B"/>
      </a:accent4>
      <a:accent5>
        <a:srgbClr val="702785"/>
      </a:accent5>
      <a:accent6>
        <a:srgbClr val="005AA1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allgemein_16_9_EN.pptx" id="{942510D4-3016-4C4A-B0B3-809ABD88F8B5}" vid="{2A41FC9E-1EB2-411B-A140-2A7AFEACCFF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PPT_Starter for Classes_Eng_16_9_EN</Template>
  <TotalTime>0</TotalTime>
  <Words>426</Words>
  <Application>Microsoft Office PowerPoint</Application>
  <PresentationFormat>Benutzerdefiniert</PresentationFormat>
  <Paragraphs>41</Paragraphs>
  <Slides>4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Vorlage Uni allgemein</vt:lpstr>
      <vt:lpstr>Information for Lecturers</vt:lpstr>
      <vt:lpstr>PowerPoint-Präsentation</vt:lpstr>
      <vt:lpstr>Welcome! </vt:lpstr>
      <vt:lpstr>Guidelines for equal opportunities in our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Fahn, Regine</dc:creator>
  <cp:lastModifiedBy>Fahn, Regine</cp:lastModifiedBy>
  <cp:revision>1</cp:revision>
  <cp:lastPrinted>2019-11-13T12:46:55Z</cp:lastPrinted>
  <dcterms:created xsi:type="dcterms:W3CDTF">2026-01-22T12:14:29Z</dcterms:created>
  <dcterms:modified xsi:type="dcterms:W3CDTF">2026-01-22T12:21:11Z</dcterms:modified>
</cp:coreProperties>
</file>